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handoutMasterIdLst>
    <p:handoutMasterId r:id="rId32"/>
  </p:handoutMasterIdLst>
  <p:sldIdLst>
    <p:sldId id="269" r:id="rId2"/>
    <p:sldId id="363" r:id="rId3"/>
    <p:sldId id="386" r:id="rId4"/>
    <p:sldId id="385" r:id="rId5"/>
    <p:sldId id="351" r:id="rId6"/>
    <p:sldId id="388" r:id="rId7"/>
    <p:sldId id="389" r:id="rId8"/>
    <p:sldId id="391" r:id="rId9"/>
    <p:sldId id="317" r:id="rId10"/>
    <p:sldId id="352" r:id="rId11"/>
    <p:sldId id="380" r:id="rId12"/>
    <p:sldId id="381" r:id="rId13"/>
    <p:sldId id="382" r:id="rId14"/>
    <p:sldId id="373" r:id="rId15"/>
    <p:sldId id="383" r:id="rId16"/>
    <p:sldId id="368" r:id="rId17"/>
    <p:sldId id="354" r:id="rId18"/>
    <p:sldId id="355" r:id="rId19"/>
    <p:sldId id="356" r:id="rId20"/>
    <p:sldId id="271" r:id="rId21"/>
    <p:sldId id="364" r:id="rId22"/>
    <p:sldId id="374" r:id="rId23"/>
    <p:sldId id="375" r:id="rId24"/>
    <p:sldId id="390" r:id="rId25"/>
    <p:sldId id="357" r:id="rId26"/>
    <p:sldId id="360" r:id="rId27"/>
    <p:sldId id="361" r:id="rId28"/>
    <p:sldId id="332" r:id="rId29"/>
    <p:sldId id="324" r:id="rId3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A4D5"/>
    <a:srgbClr val="7FBF30"/>
    <a:srgbClr val="469CD8"/>
    <a:srgbClr val="4EA1D2"/>
    <a:srgbClr val="50A4D6"/>
    <a:srgbClr val="87BD3A"/>
    <a:srgbClr val="4590BA"/>
    <a:srgbClr val="56BFD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6" autoAdjust="0"/>
    <p:restoredTop sz="83698" autoAdjust="0"/>
  </p:normalViewPr>
  <p:slideViewPr>
    <p:cSldViewPr snapToGrid="0" snapToObjects="1">
      <p:cViewPr varScale="1">
        <p:scale>
          <a:sx n="65" d="100"/>
          <a:sy n="65" d="100"/>
        </p:scale>
        <p:origin x="1771" y="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3"/>
            <a:ext cx="2945659" cy="496331"/>
          </a:xfrm>
          <a:prstGeom prst="rect">
            <a:avLst/>
          </a:prstGeom>
        </p:spPr>
        <p:txBody>
          <a:bodyPr vert="horz" lIns="89946" tIns="44973" rIns="89946" bIns="44973" rtlCol="0"/>
          <a:lstStyle>
            <a:lvl1pPr algn="l">
              <a:defRPr sz="1200"/>
            </a:lvl1pPr>
          </a:lstStyle>
          <a:p>
            <a:endParaRPr lang="en-US"/>
          </a:p>
        </p:txBody>
      </p:sp>
      <p:sp>
        <p:nvSpPr>
          <p:cNvPr id="3" name="Date Placeholder 2"/>
          <p:cNvSpPr>
            <a:spLocks noGrp="1"/>
          </p:cNvSpPr>
          <p:nvPr>
            <p:ph type="dt" sz="quarter" idx="1"/>
          </p:nvPr>
        </p:nvSpPr>
        <p:spPr>
          <a:xfrm>
            <a:off x="3850448" y="3"/>
            <a:ext cx="2945659" cy="496331"/>
          </a:xfrm>
          <a:prstGeom prst="rect">
            <a:avLst/>
          </a:prstGeom>
        </p:spPr>
        <p:txBody>
          <a:bodyPr vert="horz" lIns="89946" tIns="44973" rIns="89946" bIns="44973" rtlCol="0"/>
          <a:lstStyle>
            <a:lvl1pPr algn="r">
              <a:defRPr sz="1200"/>
            </a:lvl1pPr>
          </a:lstStyle>
          <a:p>
            <a:fld id="{47FAB598-4C6D-884B-A815-65D773AD6F06}" type="datetimeFigureOut">
              <a:rPr lang="en-US" smtClean="0"/>
              <a:t>12/8/2017</a:t>
            </a:fld>
            <a:endParaRPr lang="en-US"/>
          </a:p>
        </p:txBody>
      </p:sp>
      <p:sp>
        <p:nvSpPr>
          <p:cNvPr id="4" name="Footer Placeholder 3"/>
          <p:cNvSpPr>
            <a:spLocks noGrp="1"/>
          </p:cNvSpPr>
          <p:nvPr>
            <p:ph type="ftr" sz="quarter" idx="2"/>
          </p:nvPr>
        </p:nvSpPr>
        <p:spPr>
          <a:xfrm>
            <a:off x="5" y="9428586"/>
            <a:ext cx="2945659" cy="496331"/>
          </a:xfrm>
          <a:prstGeom prst="rect">
            <a:avLst/>
          </a:prstGeom>
        </p:spPr>
        <p:txBody>
          <a:bodyPr vert="horz" lIns="89946" tIns="44973" rIns="89946" bIns="44973" rtlCol="0" anchor="b"/>
          <a:lstStyle>
            <a:lvl1pPr algn="l">
              <a:defRPr sz="1200"/>
            </a:lvl1pPr>
          </a:lstStyle>
          <a:p>
            <a:endParaRPr lang="en-US"/>
          </a:p>
        </p:txBody>
      </p:sp>
      <p:sp>
        <p:nvSpPr>
          <p:cNvPr id="5" name="Slide Number Placeholder 4"/>
          <p:cNvSpPr>
            <a:spLocks noGrp="1"/>
          </p:cNvSpPr>
          <p:nvPr>
            <p:ph type="sldNum" sz="quarter" idx="3"/>
          </p:nvPr>
        </p:nvSpPr>
        <p:spPr>
          <a:xfrm>
            <a:off x="3850448" y="9428586"/>
            <a:ext cx="2945659" cy="496331"/>
          </a:xfrm>
          <a:prstGeom prst="rect">
            <a:avLst/>
          </a:prstGeom>
        </p:spPr>
        <p:txBody>
          <a:bodyPr vert="horz" lIns="89946" tIns="44973" rIns="89946" bIns="44973" rtlCol="0" anchor="b"/>
          <a:lstStyle>
            <a:lvl1pPr algn="r">
              <a:defRPr sz="1200"/>
            </a:lvl1pPr>
          </a:lstStyle>
          <a:p>
            <a:fld id="{8EBE765E-3C49-694F-B05E-6475D14D049A}" type="slidenum">
              <a:rPr lang="en-US" smtClean="0"/>
              <a:t>‹#›</a:t>
            </a:fld>
            <a:endParaRPr lang="en-US"/>
          </a:p>
        </p:txBody>
      </p:sp>
    </p:spTree>
    <p:extLst>
      <p:ext uri="{BB962C8B-B14F-4D97-AF65-F5344CB8AC3E}">
        <p14:creationId xmlns:p14="http://schemas.microsoft.com/office/powerpoint/2010/main" val="16773008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3"/>
            <a:ext cx="2945659" cy="496331"/>
          </a:xfrm>
          <a:prstGeom prst="rect">
            <a:avLst/>
          </a:prstGeom>
        </p:spPr>
        <p:txBody>
          <a:bodyPr vert="horz" lIns="89946" tIns="44973" rIns="89946" bIns="44973" rtlCol="0"/>
          <a:lstStyle>
            <a:lvl1pPr algn="l">
              <a:defRPr sz="1200"/>
            </a:lvl1pPr>
          </a:lstStyle>
          <a:p>
            <a:endParaRPr lang="en-US"/>
          </a:p>
        </p:txBody>
      </p:sp>
      <p:sp>
        <p:nvSpPr>
          <p:cNvPr id="3" name="Date Placeholder 2"/>
          <p:cNvSpPr>
            <a:spLocks noGrp="1"/>
          </p:cNvSpPr>
          <p:nvPr>
            <p:ph type="dt" idx="1"/>
          </p:nvPr>
        </p:nvSpPr>
        <p:spPr>
          <a:xfrm>
            <a:off x="3850448" y="3"/>
            <a:ext cx="2945659" cy="496331"/>
          </a:xfrm>
          <a:prstGeom prst="rect">
            <a:avLst/>
          </a:prstGeom>
        </p:spPr>
        <p:txBody>
          <a:bodyPr vert="horz" lIns="89946" tIns="44973" rIns="89946" bIns="44973" rtlCol="0"/>
          <a:lstStyle>
            <a:lvl1pPr algn="r">
              <a:defRPr sz="1200"/>
            </a:lvl1pPr>
          </a:lstStyle>
          <a:p>
            <a:fld id="{3B03F94C-912C-5B4A-A442-7070715960FB}" type="datetimeFigureOut">
              <a:rPr lang="en-US" smtClean="0"/>
              <a:t>12/8/2017</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89946" tIns="44973" rIns="89946" bIns="44973" rtlCol="0" anchor="ctr"/>
          <a:lstStyle/>
          <a:p>
            <a:endParaRPr lang="en-US"/>
          </a:p>
        </p:txBody>
      </p:sp>
      <p:sp>
        <p:nvSpPr>
          <p:cNvPr id="5" name="Notes Placeholder 4"/>
          <p:cNvSpPr>
            <a:spLocks noGrp="1"/>
          </p:cNvSpPr>
          <p:nvPr>
            <p:ph type="body" sz="quarter" idx="3"/>
          </p:nvPr>
        </p:nvSpPr>
        <p:spPr>
          <a:xfrm>
            <a:off x="679768" y="4715154"/>
            <a:ext cx="5438140" cy="4466988"/>
          </a:xfrm>
          <a:prstGeom prst="rect">
            <a:avLst/>
          </a:prstGeom>
        </p:spPr>
        <p:txBody>
          <a:bodyPr vert="horz" lIns="89946" tIns="44973" rIns="89946" bIns="4497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5" y="9428586"/>
            <a:ext cx="2945659" cy="496331"/>
          </a:xfrm>
          <a:prstGeom prst="rect">
            <a:avLst/>
          </a:prstGeom>
        </p:spPr>
        <p:txBody>
          <a:bodyPr vert="horz" lIns="89946" tIns="44973" rIns="89946" bIns="44973" rtlCol="0" anchor="b"/>
          <a:lstStyle>
            <a:lvl1pPr algn="l">
              <a:defRPr sz="1200"/>
            </a:lvl1pPr>
          </a:lstStyle>
          <a:p>
            <a:endParaRPr lang="en-US"/>
          </a:p>
        </p:txBody>
      </p:sp>
      <p:sp>
        <p:nvSpPr>
          <p:cNvPr id="7" name="Slide Number Placeholder 6"/>
          <p:cNvSpPr>
            <a:spLocks noGrp="1"/>
          </p:cNvSpPr>
          <p:nvPr>
            <p:ph type="sldNum" sz="quarter" idx="5"/>
          </p:nvPr>
        </p:nvSpPr>
        <p:spPr>
          <a:xfrm>
            <a:off x="3850448" y="9428586"/>
            <a:ext cx="2945659" cy="496331"/>
          </a:xfrm>
          <a:prstGeom prst="rect">
            <a:avLst/>
          </a:prstGeom>
        </p:spPr>
        <p:txBody>
          <a:bodyPr vert="horz" lIns="89946" tIns="44973" rIns="89946" bIns="44973" rtlCol="0" anchor="b"/>
          <a:lstStyle>
            <a:lvl1pPr algn="r">
              <a:defRPr sz="1200"/>
            </a:lvl1pPr>
          </a:lstStyle>
          <a:p>
            <a:fld id="{4825EAA3-6156-F14F-8991-5BF4CC8A40B0}" type="slidenum">
              <a:rPr lang="en-US" smtClean="0"/>
              <a:t>‹#›</a:t>
            </a:fld>
            <a:endParaRPr lang="en-US"/>
          </a:p>
        </p:txBody>
      </p:sp>
    </p:spTree>
    <p:extLst>
      <p:ext uri="{BB962C8B-B14F-4D97-AF65-F5344CB8AC3E}">
        <p14:creationId xmlns:p14="http://schemas.microsoft.com/office/powerpoint/2010/main" val="112356720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slide deck that sets out the background to </a:t>
            </a:r>
            <a:r>
              <a:rPr lang="en-GB" baseline="0" dirty="0" smtClean="0"/>
              <a:t>EU Directive on Falsified Medicines [2011/62/EU] and Delegated Regulation [2016/161], timelines, what’s involved and who needs to take action</a:t>
            </a:r>
          </a:p>
          <a:p>
            <a:r>
              <a:rPr lang="en-GB" baseline="0" dirty="0" smtClean="0"/>
              <a:t>[Last updated </a:t>
            </a:r>
            <a:r>
              <a:rPr lang="en-GB" baseline="0" dirty="0" smtClean="0"/>
              <a:t>8</a:t>
            </a:r>
            <a:r>
              <a:rPr lang="en-GB" baseline="30000" dirty="0" smtClean="0"/>
              <a:t>th</a:t>
            </a:r>
            <a:r>
              <a:rPr lang="en-GB" baseline="0" dirty="0" smtClean="0"/>
              <a:t> </a:t>
            </a:r>
            <a:r>
              <a:rPr lang="en-GB" baseline="0" dirty="0" smtClean="0"/>
              <a:t>December </a:t>
            </a:r>
            <a:r>
              <a:rPr lang="en-GB" baseline="0" dirty="0" smtClean="0"/>
              <a:t>2017]</a:t>
            </a:r>
            <a:endParaRPr lang="en-GB" baseline="0" dirty="0" smtClean="0"/>
          </a:p>
          <a:p>
            <a:r>
              <a:rPr lang="en-GB" baseline="0" dirty="0" smtClean="0"/>
              <a:t>CHANGE NAMES AND DATES AS REQUIRED</a:t>
            </a:r>
          </a:p>
        </p:txBody>
      </p:sp>
      <p:sp>
        <p:nvSpPr>
          <p:cNvPr id="4" name="Slide Number Placeholder 3"/>
          <p:cNvSpPr>
            <a:spLocks noGrp="1"/>
          </p:cNvSpPr>
          <p:nvPr>
            <p:ph type="sldNum" sz="quarter" idx="10"/>
          </p:nvPr>
        </p:nvSpPr>
        <p:spPr/>
        <p:txBody>
          <a:bodyPr/>
          <a:lstStyle/>
          <a:p>
            <a:fld id="{4825EAA3-6156-F14F-8991-5BF4CC8A40B0}" type="slidenum">
              <a:rPr lang="en-US" smtClean="0"/>
              <a:t>1</a:t>
            </a:fld>
            <a:endParaRPr lang="en-US"/>
          </a:p>
        </p:txBody>
      </p:sp>
    </p:spTree>
    <p:extLst>
      <p:ext uri="{BB962C8B-B14F-4D97-AF65-F5344CB8AC3E}">
        <p14:creationId xmlns:p14="http://schemas.microsoft.com/office/powerpoint/2010/main" val="2241423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 may recall this image</a:t>
            </a:r>
            <a:r>
              <a:rPr lang="en-GB" baseline="0" dirty="0" smtClean="0"/>
              <a:t> from </a:t>
            </a:r>
            <a:r>
              <a:rPr lang="en-GB" i="1" baseline="0" dirty="0" smtClean="0"/>
              <a:t>The Pharmaceutical Journal. </a:t>
            </a:r>
            <a:r>
              <a:rPr lang="en-GB" baseline="0" dirty="0" smtClean="0"/>
              <a:t> Pharmaceutical products are very attractive to counterfeiters and others seeking illegal incomes. They are small, light, high-value and in high demand everywhere. The FBI has even estimated that trading in illegal and falsified pharmaceuticals gives better returns than dealing in narcotics, fake credit cards or pirated software.</a:t>
            </a:r>
          </a:p>
          <a:p>
            <a:endParaRPr lang="en-GB"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smtClean="0"/>
              <a:t>Source: http://www.pharmaceutical-journal.com/news-and-analysis/features/taking-stock-of-counterfeit-medicines/11138907.article</a:t>
            </a:r>
          </a:p>
          <a:p>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2</a:t>
            </a:fld>
            <a:endParaRPr lang="en-US"/>
          </a:p>
        </p:txBody>
      </p:sp>
    </p:spTree>
    <p:extLst>
      <p:ext uri="{BB962C8B-B14F-4D97-AF65-F5344CB8AC3E}">
        <p14:creationId xmlns:p14="http://schemas.microsoft.com/office/powerpoint/2010/main" val="2659996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Although most sales of</a:t>
            </a:r>
            <a:r>
              <a:rPr lang="en-GB" baseline="0" dirty="0" smtClean="0"/>
              <a:t> illegal and/or counterfeit (falsified) medicines now take place through the internet, falsified products continue to turn up in the legitimate supply chain across Europe. These have included branded products, generic medicines, non-prescription medicines, medical devices and even medicines that haven’t finished their clinical trials.</a:t>
            </a:r>
          </a:p>
          <a:p>
            <a:endParaRPr lang="en-GB" baseline="0" dirty="0" smtClean="0"/>
          </a:p>
          <a:p>
            <a:r>
              <a:rPr lang="en-GB" baseline="0" dirty="0" smtClean="0"/>
              <a:t>At best, these products are just unauthorised versions of the real thing. At worst they can contain little or no active ingredients, the wrong ingredients or harmful substances used as bulking or colouring agents. All of these pose a major risk to patient safety, as well as undermining confidence in our whole industry.</a:t>
            </a:r>
          </a:p>
          <a:p>
            <a:endParaRPr lang="en-GB" baseline="0" dirty="0" smtClean="0"/>
          </a:p>
          <a:p>
            <a:r>
              <a:rPr lang="en-GB" baseline="0" dirty="0" smtClean="0"/>
              <a:t>Discussions on FMD tend to concentrate on “scanning and verification” (which we’ll discuss in depth shortly) but the Directive also includes requirements to improve the security of legitimate online pharmacies, and much stronger controls over active ingredients, excipients and finished products that are manufactured under contract outside the EU for eventual sale in Member States</a:t>
            </a:r>
            <a:r>
              <a:rPr lang="en-GB" baseline="0" dirty="0" smtClean="0"/>
              <a:t>.</a:t>
            </a:r>
          </a:p>
          <a:p>
            <a:endParaRPr lang="en-GB" baseline="0" dirty="0" smtClean="0"/>
          </a:p>
          <a:p>
            <a:r>
              <a:rPr lang="en-GB" baseline="0" dirty="0" smtClean="0"/>
              <a:t>Incidents of falsified medicines continue to be reported to National Authorities through their alerting systems.</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3</a:t>
            </a:fld>
            <a:endParaRPr lang="en-US"/>
          </a:p>
        </p:txBody>
      </p:sp>
    </p:spTree>
    <p:extLst>
      <p:ext uri="{BB962C8B-B14F-4D97-AF65-F5344CB8AC3E}">
        <p14:creationId xmlns:p14="http://schemas.microsoft.com/office/powerpoint/2010/main" val="325728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4</a:t>
            </a:fld>
            <a:endParaRPr lang="en-US"/>
          </a:p>
        </p:txBody>
      </p:sp>
    </p:spTree>
    <p:extLst>
      <p:ext uri="{BB962C8B-B14F-4D97-AF65-F5344CB8AC3E}">
        <p14:creationId xmlns:p14="http://schemas.microsoft.com/office/powerpoint/2010/main" val="2891252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Authentication</a:t>
            </a:r>
            <a:r>
              <a:rPr lang="en-GB" baseline="0" dirty="0" smtClean="0"/>
              <a:t> is always a two-step process – visual inspection and scanning of barcodes for checking against data held in national repositories.</a:t>
            </a:r>
          </a:p>
          <a:p>
            <a:endParaRPr lang="en-GB" baseline="0" dirty="0" smtClean="0"/>
          </a:p>
          <a:p>
            <a:r>
              <a:rPr lang="en-GB" baseline="0" dirty="0" smtClean="0"/>
              <a:t>This “bookend” solution requires manufacturers to code all products and upload data to the repositories. Pharmacies (and other dispensers) and, in some cases, wholesalers then verify packs against the codes held in the central databases, which are synchronised across Europe. This system is designed to authenticate products just before they are given to patients – it is </a:t>
            </a:r>
            <a:r>
              <a:rPr lang="en-GB" u="sng" baseline="0" dirty="0" smtClean="0"/>
              <a:t>not</a:t>
            </a:r>
            <a:r>
              <a:rPr lang="en-GB" u="none" baseline="0" dirty="0" smtClean="0"/>
              <a:t> a “track-and-trace” system and it does not keep records of where each and every product is as it moves through the system.</a:t>
            </a:r>
            <a:endParaRPr lang="en-GB" baseline="0" dirty="0" smtClean="0"/>
          </a:p>
          <a:p>
            <a:endParaRPr lang="en-GB" baseline="0" dirty="0" smtClean="0"/>
          </a:p>
          <a:p>
            <a:r>
              <a:rPr lang="en-GB" baseline="0" dirty="0" smtClean="0"/>
              <a:t>Similar coding or serialisation systems are being introduced in other developed markets across the globe. </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5</a:t>
            </a:fld>
            <a:endParaRPr lang="en-US"/>
          </a:p>
        </p:txBody>
      </p:sp>
    </p:spTree>
    <p:extLst>
      <p:ext uri="{BB962C8B-B14F-4D97-AF65-F5344CB8AC3E}">
        <p14:creationId xmlns:p14="http://schemas.microsoft.com/office/powerpoint/2010/main" val="3088130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The FMD Delegated Regulation sets clear requirements for the 2D data matrix and accompanying information – based on widely used ISO standards – but there is much less guidance on anti-tamper devices.</a:t>
            </a:r>
          </a:p>
          <a:p>
            <a:endParaRPr lang="en-GB" dirty="0" smtClean="0"/>
          </a:p>
          <a:p>
            <a:r>
              <a:rPr lang="en-GB" dirty="0" smtClean="0"/>
              <a:t>The</a:t>
            </a:r>
            <a:r>
              <a:rPr lang="en-GB" baseline="0" dirty="0" smtClean="0"/>
              <a:t> nature of the anti-tamper device will vary according to the product and the packaging it is contained in. Common examples are:</a:t>
            </a:r>
          </a:p>
          <a:p>
            <a:pPr marL="171450" indent="-171450">
              <a:buFont typeface="Arial" panose="020B0604020202020204" pitchFamily="34" charset="0"/>
              <a:buChar char="•"/>
            </a:pPr>
            <a:r>
              <a:rPr lang="en-GB" baseline="0" dirty="0" smtClean="0"/>
              <a:t>Packs that have ends glued shut</a:t>
            </a:r>
          </a:p>
          <a:p>
            <a:pPr marL="171450" indent="-171450">
              <a:buFont typeface="Arial" panose="020B0604020202020204" pitchFamily="34" charset="0"/>
              <a:buChar char="•"/>
            </a:pPr>
            <a:r>
              <a:rPr lang="en-GB" baseline="0" dirty="0" smtClean="0"/>
              <a:t>Use of seals or tear-off strips over pack closures</a:t>
            </a:r>
          </a:p>
          <a:p>
            <a:pPr marL="171450" indent="-171450">
              <a:buFont typeface="Arial" panose="020B0604020202020204" pitchFamily="34" charset="0"/>
              <a:buChar char="•"/>
            </a:pPr>
            <a:r>
              <a:rPr lang="en-GB" baseline="0" dirty="0" smtClean="0"/>
              <a:t>Shrink-wraps over packs and bottle necks</a:t>
            </a:r>
          </a:p>
          <a:p>
            <a:pPr marL="171450" indent="-171450">
              <a:buFont typeface="Arial" panose="020B0604020202020204" pitchFamily="34" charset="0"/>
              <a:buChar char="•"/>
            </a:pPr>
            <a:r>
              <a:rPr lang="en-GB" baseline="0" dirty="0" smtClean="0"/>
              <a:t>Closures or caps that have to be broken to open packs or bottles</a:t>
            </a:r>
          </a:p>
          <a:p>
            <a:pPr marL="171450" indent="-171450">
              <a:buFont typeface="Arial" panose="020B0604020202020204" pitchFamily="34" charset="0"/>
              <a:buChar char="•"/>
            </a:pPr>
            <a:r>
              <a:rPr lang="en-GB" baseline="0" dirty="0" smtClean="0"/>
              <a:t>Foil-packed products</a:t>
            </a:r>
          </a:p>
          <a:p>
            <a:pPr marL="171450" indent="-171450">
              <a:buFont typeface="Arial" panose="020B0604020202020204" pitchFamily="34" charset="0"/>
              <a:buChar char="•"/>
            </a:pPr>
            <a:endParaRPr lang="en-GB" baseline="0" dirty="0" smtClean="0"/>
          </a:p>
          <a:p>
            <a:pPr marL="0" indent="0">
              <a:buFont typeface="Arial" panose="020B0604020202020204" pitchFamily="34" charset="0"/>
              <a:buNone/>
            </a:pPr>
            <a:r>
              <a:rPr lang="en-GB" baseline="0" dirty="0" smtClean="0"/>
              <a:t>As a result, checking the anti-tamper seal is always likely to be a manual process requiring a visual inspection.</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6</a:t>
            </a:fld>
            <a:endParaRPr lang="en-US"/>
          </a:p>
        </p:txBody>
      </p:sp>
    </p:spTree>
    <p:extLst>
      <p:ext uri="{BB962C8B-B14F-4D97-AF65-F5344CB8AC3E}">
        <p14:creationId xmlns:p14="http://schemas.microsoft.com/office/powerpoint/2010/main" val="1495002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FMD concept</a:t>
            </a:r>
            <a:r>
              <a:rPr lang="en-GB" baseline="0" dirty="0" smtClean="0"/>
              <a:t> is based around manufacturers and parallel traders uploading unique product identifiers which are then distributed to relevant national medicines verification systems by the European Hub. The unique identifiers can be used by wholesalers, pharmacies and other dispensing entities when they need to verify and authenticate (dispense) medicines in their possession. The European hub can be used to synchronise pack statuses across multiple markets and to verify products from other markets, if necessary.</a:t>
            </a:r>
          </a:p>
          <a:p>
            <a:r>
              <a:rPr lang="en-GB" baseline="0" dirty="0" smtClean="0"/>
              <a:t>[“Fluffy cloud diagram”]</a:t>
            </a:r>
          </a:p>
        </p:txBody>
      </p:sp>
      <p:sp>
        <p:nvSpPr>
          <p:cNvPr id="4" name="Slide Number Placeholder 3"/>
          <p:cNvSpPr>
            <a:spLocks noGrp="1"/>
          </p:cNvSpPr>
          <p:nvPr>
            <p:ph type="sldNum" sz="quarter" idx="10"/>
          </p:nvPr>
        </p:nvSpPr>
        <p:spPr/>
        <p:txBody>
          <a:bodyPr/>
          <a:lstStyle/>
          <a:p>
            <a:fld id="{4825EAA3-6156-F14F-8991-5BF4CC8A40B0}" type="slidenum">
              <a:rPr lang="en-US" smtClean="0"/>
              <a:t>7</a:t>
            </a:fld>
            <a:endParaRPr lang="en-US"/>
          </a:p>
        </p:txBody>
      </p:sp>
    </p:spTree>
    <p:extLst>
      <p:ext uri="{BB962C8B-B14F-4D97-AF65-F5344CB8AC3E}">
        <p14:creationId xmlns:p14="http://schemas.microsoft.com/office/powerpoint/2010/main" val="3088130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FMD</a:t>
            </a:r>
            <a:r>
              <a:rPr lang="en-GB" baseline="0" dirty="0" smtClean="0"/>
              <a:t> is a very long running project. There was nearly a decade of discussions leading up to the formal adoption of Directive 2011/62/EU and it’ll have been more than a decade since then by the time that all medicines across Europe carry the required 2D data matrix and individual serial numbers. Scanning and verification of packs will start in early 2019 with pilot work prior to that.</a:t>
            </a:r>
          </a:p>
          <a:p>
            <a:r>
              <a:rPr lang="en-GB" baseline="0" dirty="0" smtClean="0"/>
              <a:t>Most EU/EEA countries, including the UK, have established an NMVO. Most of these have chosen their BSP (with the majority choosing </a:t>
            </a:r>
            <a:r>
              <a:rPr lang="en-GB" baseline="0" dirty="0" err="1" smtClean="0"/>
              <a:t>Arvato</a:t>
            </a:r>
            <a:r>
              <a:rPr lang="en-GB" baseline="0" dirty="0" smtClean="0"/>
              <a:t>) and started setting up their NMVSs. The most advanced countries, including Ireland, Germany and Sweden, are planning to start pilot phases with pharmacies and wholesalers early in 2018.</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8</a:t>
            </a:fld>
            <a:endParaRPr lang="en-US"/>
          </a:p>
        </p:txBody>
      </p:sp>
    </p:spTree>
    <p:extLst>
      <p:ext uri="{BB962C8B-B14F-4D97-AF65-F5344CB8AC3E}">
        <p14:creationId xmlns:p14="http://schemas.microsoft.com/office/powerpoint/2010/main" val="3088130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future is already</a:t>
            </a:r>
            <a:r>
              <a:rPr lang="en-GB" baseline="0" dirty="0" smtClean="0"/>
              <a:t> here. These packs were found in Boots in Kingston-upon-Thames in March 2015. Many contract manufacturers are already moving towards using 2D barcodes, especially those based in India which is bringing in similar legislation requiring pack serialisation.</a:t>
            </a:r>
          </a:p>
          <a:p>
            <a:endParaRPr lang="en-GB" baseline="0" dirty="0" smtClean="0"/>
          </a:p>
          <a:p>
            <a:r>
              <a:rPr lang="en-GB" baseline="0" dirty="0" smtClean="0"/>
              <a:t>These packs are not fully FMD-compliant yet. The serial numbers are not uploaded to the European hub and </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9</a:t>
            </a:fld>
            <a:endParaRPr lang="en-US"/>
          </a:p>
        </p:txBody>
      </p:sp>
    </p:spTree>
    <p:extLst>
      <p:ext uri="{BB962C8B-B14F-4D97-AF65-F5344CB8AC3E}">
        <p14:creationId xmlns:p14="http://schemas.microsoft.com/office/powerpoint/2010/main" val="2902938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Persons</a:t>
            </a:r>
            <a:r>
              <a:rPr lang="en-GB" baseline="0" dirty="0" smtClean="0"/>
              <a:t> authorised or entitled to supply is Euro-speak for pharmacists (and dispensing medical practices)</a:t>
            </a:r>
          </a:p>
          <a:p>
            <a:endParaRPr lang="en-GB" baseline="0" dirty="0" smtClean="0"/>
          </a:p>
          <a:p>
            <a:r>
              <a:rPr lang="en-GB" baseline="0" dirty="0" smtClean="0"/>
              <a:t>At the time of supplying it to the public means “in pharmacies”</a:t>
            </a:r>
          </a:p>
          <a:p>
            <a:endParaRPr lang="en-GB" baseline="0" dirty="0" smtClean="0"/>
          </a:p>
          <a:p>
            <a:r>
              <a:rPr lang="en-GB" baseline="0" dirty="0" smtClean="0"/>
              <a:t>Wholesalers are </a:t>
            </a:r>
            <a:r>
              <a:rPr lang="en-GB" u="sng" baseline="0" dirty="0" smtClean="0"/>
              <a:t>not</a:t>
            </a:r>
            <a:r>
              <a:rPr lang="en-GB" u="none" baseline="0" dirty="0" smtClean="0"/>
              <a:t> going to be doing this for you!</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11</a:t>
            </a:fld>
            <a:endParaRPr lang="en-US"/>
          </a:p>
        </p:txBody>
      </p:sp>
    </p:spTree>
    <p:extLst>
      <p:ext uri="{BB962C8B-B14F-4D97-AF65-F5344CB8AC3E}">
        <p14:creationId xmlns:p14="http://schemas.microsoft.com/office/powerpoint/2010/main" val="798975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Annex 1</a:t>
            </a:r>
            <a:r>
              <a:rPr lang="en-GB" baseline="0" dirty="0" smtClean="0"/>
              <a:t> – sometimes known as the “White list” is pretty short – apart from homoeopathic products, they are mostly very specialist products such as radionuclides, gases, advanced cell therapies and intravenous products that most community pharmacies never handle</a:t>
            </a:r>
          </a:p>
          <a:p>
            <a:endParaRPr lang="en-GB" baseline="0" dirty="0" smtClean="0"/>
          </a:p>
          <a:p>
            <a:r>
              <a:rPr lang="en-GB" baseline="0" dirty="0" smtClean="0"/>
              <a:t>Annex 2 – sometimes known as the “Black list” is even shorter – it’s currently only got two products on it and neither of them is available OTC in the UK</a:t>
            </a:r>
          </a:p>
          <a:p>
            <a:endParaRPr lang="en-GB" baseline="0" dirty="0" smtClean="0"/>
          </a:p>
          <a:p>
            <a:r>
              <a:rPr lang="en-GB" baseline="0" dirty="0" smtClean="0"/>
              <a:t>You are going to have to get used to scanning every pack, every </a:t>
            </a:r>
            <a:r>
              <a:rPr lang="en-GB" baseline="0" dirty="0" smtClean="0"/>
              <a:t>time </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12</a:t>
            </a:fld>
            <a:endParaRPr lang="en-US"/>
          </a:p>
        </p:txBody>
      </p:sp>
    </p:spTree>
    <p:extLst>
      <p:ext uri="{BB962C8B-B14F-4D97-AF65-F5344CB8AC3E}">
        <p14:creationId xmlns:p14="http://schemas.microsoft.com/office/powerpoint/2010/main" val="3285497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final version of the Delegated Regulation</a:t>
            </a:r>
            <a:r>
              <a:rPr lang="en-GB" baseline="0" dirty="0" smtClean="0"/>
              <a:t> was published on 9</a:t>
            </a:r>
            <a:r>
              <a:rPr lang="en-GB" baseline="30000" dirty="0" smtClean="0"/>
              <a:t>th</a:t>
            </a:r>
            <a:r>
              <a:rPr lang="en-GB" baseline="0" dirty="0" smtClean="0"/>
              <a:t> February 2016. This started a three-year countdown for all Members States, except Belgium, Italy and Greece, which already have some sort of verification system in place and which have until February 2025 to comply. Belgium has since indicated it will comply by 2019.</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13</a:t>
            </a:fld>
            <a:endParaRPr lang="en-US"/>
          </a:p>
        </p:txBody>
      </p:sp>
    </p:spTree>
    <p:extLst>
      <p:ext uri="{BB962C8B-B14F-4D97-AF65-F5344CB8AC3E}">
        <p14:creationId xmlns:p14="http://schemas.microsoft.com/office/powerpoint/2010/main" val="798975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manufacturers (or technically the Marketing Authorisation Holders) will have to pay for the costs of setting up the European and national repositories (databases) and for uploading the unique codes to them.</a:t>
            </a:r>
          </a:p>
          <a:p>
            <a:endParaRPr lang="en-GB" baseline="0" dirty="0" smtClean="0"/>
          </a:p>
          <a:p>
            <a:r>
              <a:rPr lang="en-GB" baseline="0" dirty="0" smtClean="0"/>
              <a:t>However wholesalers and pharmacists will have to pay their own costs for being able to connect to the system, including having the right barcode scanners that can read 2D data matrix barcodes and any software and network upgrades that are necessary. Whether this is a “regulatory burden” is still to be discussed with the Department of Health and the Devolved </a:t>
            </a:r>
            <a:r>
              <a:rPr lang="en-GB" baseline="0" dirty="0" smtClean="0"/>
              <a:t>Administrations</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14</a:t>
            </a:fld>
            <a:endParaRPr lang="en-US"/>
          </a:p>
        </p:txBody>
      </p:sp>
    </p:spTree>
    <p:extLst>
      <p:ext uri="{BB962C8B-B14F-4D97-AF65-F5344CB8AC3E}">
        <p14:creationId xmlns:p14="http://schemas.microsoft.com/office/powerpoint/2010/main" val="798975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Parts</a:t>
            </a:r>
            <a:r>
              <a:rPr lang="en-GB" baseline="0" dirty="0" smtClean="0"/>
              <a:t> of the FMD Directive [2011/62/EU] are already included in the UK’s Human Medicines Regulations 2012. The Delegated Regulation is automatically binding on Member States, including (for the time being) the UK.</a:t>
            </a:r>
          </a:p>
          <a:p>
            <a:endParaRPr lang="en-GB" baseline="0" dirty="0" smtClean="0"/>
          </a:p>
          <a:p>
            <a:r>
              <a:rPr lang="en-GB" baseline="0" dirty="0" smtClean="0"/>
              <a:t>So, you say, it’s OK – we voted to leave. I’m afraid it’s not clear yet whether that will work either. FMD is likely to start before we formally leave (under current plans, and who knows what will happen next). The four European Free Trade Area countries – Norway, Switzerland, Iceland and Liechtenstein – are participating and we may still be part of that. Anyway, not participating would make the UK “the hole in the Polo mint” and a potential dumping ground for all the substandard medicines in Europe – that’s not in the interests of patients.</a:t>
            </a:r>
          </a:p>
          <a:p>
            <a:endParaRPr lang="en-GB" baseline="0" dirty="0" smtClean="0"/>
          </a:p>
          <a:p>
            <a:r>
              <a:rPr lang="en-GB" baseline="0" dirty="0" smtClean="0"/>
              <a:t>Most other major pharmaceutical markets are developing serialisation as a way of reducing falsification. This means major manufacturers are unlikely to want to produce special products for the UK only once FMD really gets going.</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15</a:t>
            </a:fld>
            <a:endParaRPr lang="en-US"/>
          </a:p>
        </p:txBody>
      </p:sp>
    </p:spTree>
    <p:extLst>
      <p:ext uri="{BB962C8B-B14F-4D97-AF65-F5344CB8AC3E}">
        <p14:creationId xmlns:p14="http://schemas.microsoft.com/office/powerpoint/2010/main" val="798975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20</a:t>
            </a:fld>
            <a:endParaRPr lang="en-US"/>
          </a:p>
        </p:txBody>
      </p:sp>
    </p:spTree>
    <p:extLst>
      <p:ext uri="{BB962C8B-B14F-4D97-AF65-F5344CB8AC3E}">
        <p14:creationId xmlns:p14="http://schemas.microsoft.com/office/powerpoint/2010/main" val="1662199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“FMD big</a:t>
            </a:r>
            <a:r>
              <a:rPr lang="en-GB" baseline="0" dirty="0" smtClean="0"/>
              <a:t> chart” – our work has given us a detailed understanding of the main flow of products (pink lines) and where data will be exchanged between companies and with the central and national databases (blue dotted lines). There are some data exchanges (grey lines) that we anticipate will, might or could happen in future, but these are not mandated by the Directive.</a:t>
            </a:r>
          </a:p>
        </p:txBody>
      </p:sp>
      <p:sp>
        <p:nvSpPr>
          <p:cNvPr id="4" name="Slide Number Placeholder 3"/>
          <p:cNvSpPr>
            <a:spLocks noGrp="1"/>
          </p:cNvSpPr>
          <p:nvPr>
            <p:ph type="sldNum" sz="quarter" idx="10"/>
          </p:nvPr>
        </p:nvSpPr>
        <p:spPr/>
        <p:txBody>
          <a:bodyPr/>
          <a:lstStyle/>
          <a:p>
            <a:fld id="{4825EAA3-6156-F14F-8991-5BF4CC8A40B0}" type="slidenum">
              <a:rPr lang="en-US" smtClean="0"/>
              <a:t>21</a:t>
            </a:fld>
            <a:endParaRPr lang="en-US"/>
          </a:p>
        </p:txBody>
      </p:sp>
    </p:spTree>
    <p:extLst>
      <p:ext uri="{BB962C8B-B14F-4D97-AF65-F5344CB8AC3E}">
        <p14:creationId xmlns:p14="http://schemas.microsoft.com/office/powerpoint/2010/main" val="1882600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Every pack will have to have a unique identifier (coded in</a:t>
            </a:r>
            <a:r>
              <a:rPr lang="en-GB" baseline="0" dirty="0" smtClean="0"/>
              <a:t> to the 2D data matrix on the barcode). This will contain all the details about the pack, the product, its size and strength, as well as batch and expiry date and a serial number unique to that particular pack. This is much more detailed than the information held in the linear barcodes that we are used to.</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23</a:t>
            </a:fld>
            <a:endParaRPr lang="en-US"/>
          </a:p>
        </p:txBody>
      </p:sp>
    </p:spTree>
    <p:extLst>
      <p:ext uri="{BB962C8B-B14F-4D97-AF65-F5344CB8AC3E}">
        <p14:creationId xmlns:p14="http://schemas.microsoft.com/office/powerpoint/2010/main" val="4323419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all know that FMD</a:t>
            </a:r>
            <a:r>
              <a:rPr lang="en-GB" baseline="0" dirty="0" smtClean="0"/>
              <a:t> is going to be difficult and costly to implement and it affects all parts of the medicines supply chain. So what are the potential benefits, apart from reducing the risk of falsified medicines reaching patients?</a:t>
            </a:r>
          </a:p>
          <a:p>
            <a:endParaRPr lang="en-GB" baseline="0" dirty="0" smtClean="0"/>
          </a:p>
          <a:p>
            <a:r>
              <a:rPr lang="en-GB" baseline="0" dirty="0" smtClean="0"/>
              <a:t>Most of these boil down to the fact that each pack will have a much greater level of machine-readable data encoded on it, including full product details, batch data and expiry dates. As we are going to have to scan pretty much “every pack, every time”, this deep source of data can be used to enhance processes that currently involve a lot of manual data entry, or where a more detailed link to a specific pack will be helpful.</a:t>
            </a:r>
          </a:p>
          <a:p>
            <a:endParaRPr lang="en-GB" baseline="0" dirty="0" smtClean="0"/>
          </a:p>
          <a:p>
            <a:r>
              <a:rPr lang="en-GB" baseline="0" dirty="0" smtClean="0"/>
              <a:t>Accuracy checking and date checking of stock should be much easier to automate once both pack data and prescription data are all electronic or </a:t>
            </a:r>
            <a:r>
              <a:rPr lang="en-GB" baseline="0" dirty="0" err="1" smtClean="0"/>
              <a:t>scannable</a:t>
            </a:r>
            <a:r>
              <a:rPr lang="en-GB" baseline="0" dirty="0" smtClean="0"/>
              <a:t>. This data should also allow pharmacies to have more accurate stock files and better re-ordering. There are also possibilities for generating patient-specific information that can help boost customer loyalty and adherence.</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24</a:t>
            </a:fld>
            <a:endParaRPr lang="en-US"/>
          </a:p>
        </p:txBody>
      </p:sp>
    </p:spTree>
    <p:extLst>
      <p:ext uri="{BB962C8B-B14F-4D97-AF65-F5344CB8AC3E}">
        <p14:creationId xmlns:p14="http://schemas.microsoft.com/office/powerpoint/2010/main" val="150496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Lots</a:t>
            </a:r>
            <a:r>
              <a:rPr lang="en-GB" baseline="0" dirty="0" smtClean="0"/>
              <a:t> to do and not that much time to do it, for a major IT-based project that will become business-critical for the entire medicines supply chain</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26</a:t>
            </a:fld>
            <a:endParaRPr lang="en-US"/>
          </a:p>
        </p:txBody>
      </p:sp>
    </p:spTree>
    <p:extLst>
      <p:ext uri="{BB962C8B-B14F-4D97-AF65-F5344CB8AC3E}">
        <p14:creationId xmlns:p14="http://schemas.microsoft.com/office/powerpoint/2010/main" val="41796960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FMD will have to be implemented by February</a:t>
            </a:r>
            <a:r>
              <a:rPr lang="en-GB" baseline="0" dirty="0" smtClean="0"/>
              <a:t> 2019, which means everyone will have to be largely ready for it before the Christmas rush starts at the end of 2018</a:t>
            </a:r>
            <a:r>
              <a:rPr lang="en-GB" dirty="0" smtClean="0"/>
              <a:t>.</a:t>
            </a:r>
          </a:p>
          <a:p>
            <a:r>
              <a:rPr lang="en-GB" dirty="0" smtClean="0"/>
              <a:t>The</a:t>
            </a:r>
            <a:r>
              <a:rPr lang="en-GB" baseline="0" dirty="0" smtClean="0"/>
              <a:t> time for talking is coming to an end – the time for action is now</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27</a:t>
            </a:fld>
            <a:endParaRPr lang="en-US"/>
          </a:p>
        </p:txBody>
      </p:sp>
    </p:spTree>
    <p:extLst>
      <p:ext uri="{BB962C8B-B14F-4D97-AF65-F5344CB8AC3E}">
        <p14:creationId xmlns:p14="http://schemas.microsoft.com/office/powerpoint/2010/main" val="3358907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28</a:t>
            </a:fld>
            <a:endParaRPr lang="en-US"/>
          </a:p>
        </p:txBody>
      </p:sp>
    </p:spTree>
    <p:extLst>
      <p:ext uri="{BB962C8B-B14F-4D97-AF65-F5344CB8AC3E}">
        <p14:creationId xmlns:p14="http://schemas.microsoft.com/office/powerpoint/2010/main" val="1951052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For any further information</a:t>
            </a:r>
            <a:r>
              <a:rPr lang="en-GB" baseline="0" dirty="0" smtClean="0"/>
              <a:t> or updates, please contact Jonathan Buisson, FMD Communications Lead for UK FMD Working Group for Community Pharmacy</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29</a:t>
            </a:fld>
            <a:endParaRPr lang="en-US"/>
          </a:p>
        </p:txBody>
      </p:sp>
    </p:spTree>
    <p:extLst>
      <p:ext uri="{BB962C8B-B14F-4D97-AF65-F5344CB8AC3E}">
        <p14:creationId xmlns:p14="http://schemas.microsoft.com/office/powerpoint/2010/main" val="39530913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 color graphic">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flip="none" rotWithShape="1">
            <a:gsLst>
              <a:gs pos="0">
                <a:srgbClr val="7FBF30">
                  <a:tint val="66000"/>
                  <a:satMod val="160000"/>
                </a:srgbClr>
              </a:gs>
              <a:gs pos="50000">
                <a:srgbClr val="7FBF30">
                  <a:tint val="44500"/>
                  <a:satMod val="160000"/>
                </a:srgbClr>
              </a:gs>
              <a:gs pos="100000">
                <a:srgbClr val="7FBF30">
                  <a:tint val="23500"/>
                  <a:satMod val="160000"/>
                </a:srgbClr>
              </a:gs>
            </a:gsLst>
            <a:lin ang="27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 name="Title 1"/>
          <p:cNvSpPr>
            <a:spLocks noGrp="1"/>
          </p:cNvSpPr>
          <p:nvPr>
            <p:ph type="title" hasCustomPrompt="1"/>
          </p:nvPr>
        </p:nvSpPr>
        <p:spPr>
          <a:xfrm>
            <a:off x="537026" y="3108960"/>
            <a:ext cx="5891507" cy="921715"/>
          </a:xfrm>
        </p:spPr>
        <p:txBody>
          <a:bodyPr anchor="b">
            <a:normAutofit/>
          </a:bodyPr>
          <a:lstStyle>
            <a:lvl1pPr>
              <a:defRPr sz="3600">
                <a:solidFill>
                  <a:schemeClr val="accent1"/>
                </a:solidFill>
              </a:defRPr>
            </a:lvl1pPr>
          </a:lstStyle>
          <a:p>
            <a:r>
              <a:rPr lang="en-US" dirty="0" smtClean="0"/>
              <a:t>Click to edit presentation title</a:t>
            </a:r>
            <a:endParaRPr lang="en-US" dirty="0"/>
          </a:p>
        </p:txBody>
      </p:sp>
      <p:sp>
        <p:nvSpPr>
          <p:cNvPr id="10" name="Text Placeholder 9"/>
          <p:cNvSpPr>
            <a:spLocks noGrp="1"/>
          </p:cNvSpPr>
          <p:nvPr>
            <p:ph type="body" sz="quarter" idx="12" hasCustomPrompt="1"/>
          </p:nvPr>
        </p:nvSpPr>
        <p:spPr>
          <a:xfrm>
            <a:off x="537022" y="4114800"/>
            <a:ext cx="5891512" cy="418089"/>
          </a:xfrm>
        </p:spPr>
        <p:txBody>
          <a:bodyPr/>
          <a:lstStyle>
            <a:lvl1pPr>
              <a:defRPr>
                <a:solidFill>
                  <a:schemeClr val="accent1"/>
                </a:solidFill>
              </a:defRPr>
            </a:lvl1pPr>
          </a:lstStyle>
          <a:p>
            <a:pPr lvl="0"/>
            <a:r>
              <a:rPr lang="en-US" dirty="0" smtClean="0"/>
              <a:t>Click to edit subtitle</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26591" y="399434"/>
            <a:ext cx="3538585" cy="938421"/>
          </a:xfrm>
          <a:prstGeom prst="rect">
            <a:avLst/>
          </a:prstGeom>
        </p:spPr>
      </p:pic>
      <p:sp>
        <p:nvSpPr>
          <p:cNvPr id="11" name="Text Placeholder 9"/>
          <p:cNvSpPr>
            <a:spLocks noGrp="1"/>
          </p:cNvSpPr>
          <p:nvPr>
            <p:ph type="body" sz="quarter" idx="13" hasCustomPrompt="1"/>
          </p:nvPr>
        </p:nvSpPr>
        <p:spPr>
          <a:xfrm>
            <a:off x="6293388" y="5743303"/>
            <a:ext cx="2315035" cy="418089"/>
          </a:xfrm>
        </p:spPr>
        <p:txBody>
          <a:bodyPr/>
          <a:lstStyle>
            <a:lvl1pPr algn="r">
              <a:defRPr baseline="0">
                <a:solidFill>
                  <a:schemeClr val="accent1"/>
                </a:solidFill>
              </a:defRPr>
            </a:lvl1pPr>
          </a:lstStyle>
          <a:p>
            <a:pPr lvl="0"/>
            <a:r>
              <a:rPr lang="en-US" dirty="0" smtClean="0"/>
              <a:t>Click to edit date</a:t>
            </a:r>
          </a:p>
        </p:txBody>
      </p:sp>
    </p:spTree>
    <p:extLst>
      <p:ext uri="{BB962C8B-B14F-4D97-AF65-F5344CB8AC3E}">
        <p14:creationId xmlns:p14="http://schemas.microsoft.com/office/powerpoint/2010/main" val="2423098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blu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flip="none" rotWithShape="1">
            <a:gsLst>
              <a:gs pos="0">
                <a:srgbClr val="7FBF30">
                  <a:tint val="66000"/>
                  <a:satMod val="160000"/>
                </a:srgbClr>
              </a:gs>
              <a:gs pos="50000">
                <a:srgbClr val="7FBF30">
                  <a:tint val="44500"/>
                  <a:satMod val="160000"/>
                </a:srgbClr>
              </a:gs>
              <a:gs pos="100000">
                <a:srgbClr val="7FBF30">
                  <a:tint val="23500"/>
                  <a:satMod val="160000"/>
                </a:srgbClr>
              </a:gs>
            </a:gsLst>
            <a:lin ang="27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 name="Title 1"/>
          <p:cNvSpPr>
            <a:spLocks noGrp="1"/>
          </p:cNvSpPr>
          <p:nvPr>
            <p:ph type="title" hasCustomPrompt="1"/>
          </p:nvPr>
        </p:nvSpPr>
        <p:spPr>
          <a:xfrm>
            <a:off x="537026" y="3108960"/>
            <a:ext cx="6296856" cy="921715"/>
          </a:xfrm>
        </p:spPr>
        <p:txBody>
          <a:bodyPr anchor="b">
            <a:normAutofit/>
          </a:bodyPr>
          <a:lstStyle>
            <a:lvl1pPr>
              <a:defRPr sz="3600">
                <a:solidFill>
                  <a:schemeClr val="accent1"/>
                </a:solidFill>
              </a:defRPr>
            </a:lvl1pPr>
          </a:lstStyle>
          <a:p>
            <a:r>
              <a:rPr lang="en-US" dirty="0" smtClean="0"/>
              <a:t>Click to edit divider title</a:t>
            </a:r>
            <a:endParaRPr lang="en-US" dirty="0"/>
          </a:p>
        </p:txBody>
      </p:sp>
    </p:spTree>
    <p:extLst>
      <p:ext uri="{BB962C8B-B14F-4D97-AF65-F5344CB8AC3E}">
        <p14:creationId xmlns:p14="http://schemas.microsoft.com/office/powerpoint/2010/main" val="2224988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 green">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flip="none" rotWithShape="1">
            <a:gsLst>
              <a:gs pos="0">
                <a:srgbClr val="50A4D5">
                  <a:tint val="66000"/>
                  <a:satMod val="160000"/>
                </a:srgbClr>
              </a:gs>
              <a:gs pos="50000">
                <a:srgbClr val="50A4D5">
                  <a:tint val="44500"/>
                  <a:satMod val="160000"/>
                </a:srgbClr>
              </a:gs>
              <a:gs pos="100000">
                <a:srgbClr val="50A4D5">
                  <a:tint val="23500"/>
                  <a:satMod val="160000"/>
                </a:srgbClr>
              </a:gs>
            </a:gsLst>
            <a:lin ang="27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 name="Title 1"/>
          <p:cNvSpPr>
            <a:spLocks noGrp="1"/>
          </p:cNvSpPr>
          <p:nvPr>
            <p:ph type="title" hasCustomPrompt="1"/>
          </p:nvPr>
        </p:nvSpPr>
        <p:spPr>
          <a:xfrm>
            <a:off x="537026" y="3108960"/>
            <a:ext cx="6296856" cy="921715"/>
          </a:xfrm>
        </p:spPr>
        <p:txBody>
          <a:bodyPr anchor="b">
            <a:normAutofit/>
          </a:bodyPr>
          <a:lstStyle>
            <a:lvl1pPr>
              <a:defRPr sz="3600">
                <a:solidFill>
                  <a:schemeClr val="accent1"/>
                </a:solidFill>
              </a:defRPr>
            </a:lvl1pPr>
          </a:lstStyle>
          <a:p>
            <a:r>
              <a:rPr lang="en-US" dirty="0" smtClean="0"/>
              <a:t>Click to edit divider title</a:t>
            </a:r>
            <a:endParaRPr lang="en-US" dirty="0"/>
          </a:p>
        </p:txBody>
      </p:sp>
    </p:spTree>
    <p:extLst>
      <p:ext uri="{BB962C8B-B14F-4D97-AF65-F5344CB8AC3E}">
        <p14:creationId xmlns:p14="http://schemas.microsoft.com/office/powerpoint/2010/main" val="3679710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mall text/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GB" smtClean="0"/>
              <a:t>Click to edit Master title style</a:t>
            </a:r>
            <a:endParaRPr lang="en-US" dirty="0"/>
          </a:p>
        </p:txBody>
      </p:sp>
      <p:sp>
        <p:nvSpPr>
          <p:cNvPr id="3" name="Content Placeholder 2"/>
          <p:cNvSpPr>
            <a:spLocks noGrp="1"/>
          </p:cNvSpPr>
          <p:nvPr>
            <p:ph idx="1"/>
          </p:nvPr>
        </p:nvSpPr>
        <p:spPr/>
        <p:txBody>
          <a:bodyPr/>
          <a:lstStyle>
            <a:lvl1pPr>
              <a:spcBef>
                <a:spcPts val="0"/>
              </a:spcBef>
              <a:spcAft>
                <a:spcPts val="600"/>
              </a:spcAft>
              <a:defRPr/>
            </a:lvl1pPr>
            <a:lvl2pPr marL="287338" indent="-287338">
              <a:spcBef>
                <a:spcPts val="0"/>
              </a:spcBef>
              <a:spcAft>
                <a:spcPts val="600"/>
              </a:spcAft>
              <a:defRPr/>
            </a:lvl2pPr>
            <a:lvl3pPr marL="512763" indent="-282575">
              <a:spcBef>
                <a:spcPts val="0"/>
              </a:spcBef>
              <a:spcAft>
                <a:spcPts val="600"/>
              </a:spcAft>
              <a:defRPr/>
            </a:lvl3pPr>
            <a:lvl4pPr marL="744538" indent="-288925">
              <a:spcBef>
                <a:spcPts val="0"/>
              </a:spcBef>
              <a:spcAft>
                <a:spcPts val="300"/>
              </a:spcAft>
              <a:defRPr/>
            </a:lvl4pPr>
            <a:lvl5pPr marL="968375" indent="-282575">
              <a:spcBef>
                <a:spcPts val="0"/>
              </a:spcBef>
              <a:spcAft>
                <a:spcPts val="300"/>
              </a:spcAft>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6" name="Slide Number Placeholder 5"/>
          <p:cNvSpPr>
            <a:spLocks noGrp="1"/>
          </p:cNvSpPr>
          <p:nvPr>
            <p:ph type="sldNum" sz="quarter" idx="12"/>
          </p:nvPr>
        </p:nvSpPr>
        <p:spPr/>
        <p:txBody>
          <a:bodyPr/>
          <a:lstStyle/>
          <a:p>
            <a:fld id="{05530B4C-3CF7-F94D-8349-296E2D6C0A14}" type="slidenum">
              <a:rPr lang="en-US" smtClean="0"/>
              <a:t>‹#›</a:t>
            </a:fld>
            <a:endParaRPr lang="en-US"/>
          </a:p>
        </p:txBody>
      </p:sp>
    </p:spTree>
    <p:extLst>
      <p:ext uri="{BB962C8B-B14F-4D97-AF65-F5344CB8AC3E}">
        <p14:creationId xmlns:p14="http://schemas.microsoft.com/office/powerpoint/2010/main" val="3224856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Large text/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GB" smtClean="0"/>
              <a:t>Click to edit Master title style</a:t>
            </a:r>
            <a:endParaRPr lang="en-US" dirty="0"/>
          </a:p>
        </p:txBody>
      </p:sp>
      <p:sp>
        <p:nvSpPr>
          <p:cNvPr id="3" name="Content Placeholder 2"/>
          <p:cNvSpPr>
            <a:spLocks noGrp="1"/>
          </p:cNvSpPr>
          <p:nvPr>
            <p:ph idx="1"/>
          </p:nvPr>
        </p:nvSpPr>
        <p:spPr/>
        <p:txBody>
          <a:bodyPr/>
          <a:lstStyle>
            <a:lvl1pPr>
              <a:spcBef>
                <a:spcPts val="0"/>
              </a:spcBef>
              <a:spcAft>
                <a:spcPts val="600"/>
              </a:spcAft>
              <a:defRPr sz="2400"/>
            </a:lvl1pPr>
            <a:lvl2pPr marL="287338" indent="-287338">
              <a:spcBef>
                <a:spcPts val="0"/>
              </a:spcBef>
              <a:spcAft>
                <a:spcPts val="600"/>
              </a:spcAft>
              <a:defRPr sz="2400"/>
            </a:lvl2pPr>
            <a:lvl3pPr marL="512763" indent="-282575">
              <a:spcBef>
                <a:spcPts val="0"/>
              </a:spcBef>
              <a:spcAft>
                <a:spcPts val="600"/>
              </a:spcAft>
              <a:defRPr sz="2000"/>
            </a:lvl3pPr>
            <a:lvl4pPr marL="744538" indent="-288925">
              <a:spcBef>
                <a:spcPts val="0"/>
              </a:spcBef>
              <a:spcAft>
                <a:spcPts val="300"/>
              </a:spcAft>
              <a:defRPr/>
            </a:lvl4pPr>
            <a:lvl5pPr marL="968375" indent="-282575">
              <a:spcBef>
                <a:spcPts val="0"/>
              </a:spcBef>
              <a:spcAft>
                <a:spcPts val="300"/>
              </a:spcAft>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6" name="Slide Number Placeholder 5"/>
          <p:cNvSpPr>
            <a:spLocks noGrp="1"/>
          </p:cNvSpPr>
          <p:nvPr>
            <p:ph type="sldNum" sz="quarter" idx="12"/>
          </p:nvPr>
        </p:nvSpPr>
        <p:spPr/>
        <p:txBody>
          <a:bodyPr/>
          <a:lstStyle/>
          <a:p>
            <a:fld id="{05530B4C-3CF7-F94D-8349-296E2D6C0A14}" type="slidenum">
              <a:rPr lang="en-US" smtClean="0"/>
              <a:t>‹#›</a:t>
            </a:fld>
            <a:endParaRPr lang="en-US"/>
          </a:p>
        </p:txBody>
      </p:sp>
    </p:spTree>
    <p:extLst>
      <p:ext uri="{BB962C8B-B14F-4D97-AF65-F5344CB8AC3E}">
        <p14:creationId xmlns:p14="http://schemas.microsoft.com/office/powerpoint/2010/main" val="2697919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rge text /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GB" smtClean="0"/>
              <a:t>Click to edit Master title style</a:t>
            </a:r>
            <a:endParaRPr lang="en-US" dirty="0"/>
          </a:p>
        </p:txBody>
      </p:sp>
      <p:sp>
        <p:nvSpPr>
          <p:cNvPr id="3" name="Content Placeholder 2"/>
          <p:cNvSpPr>
            <a:spLocks noGrp="1"/>
          </p:cNvSpPr>
          <p:nvPr>
            <p:ph idx="1"/>
          </p:nvPr>
        </p:nvSpPr>
        <p:spPr>
          <a:xfrm>
            <a:off x="1040966" y="1236783"/>
            <a:ext cx="3709073" cy="4893941"/>
          </a:xfrm>
        </p:spPr>
        <p:txBody>
          <a:bodyPr/>
          <a:lstStyle>
            <a:lvl1pPr>
              <a:spcBef>
                <a:spcPts val="0"/>
              </a:spcBef>
              <a:spcAft>
                <a:spcPts val="600"/>
              </a:spcAft>
              <a:defRPr sz="2400"/>
            </a:lvl1pPr>
            <a:lvl2pPr marL="287338" indent="-287338">
              <a:spcBef>
                <a:spcPts val="0"/>
              </a:spcBef>
              <a:spcAft>
                <a:spcPts val="600"/>
              </a:spcAft>
              <a:defRPr sz="2400"/>
            </a:lvl2pPr>
            <a:lvl3pPr marL="512763" indent="-282575">
              <a:spcBef>
                <a:spcPts val="0"/>
              </a:spcBef>
              <a:spcAft>
                <a:spcPts val="600"/>
              </a:spcAft>
              <a:defRPr sz="2000"/>
            </a:lvl3pPr>
            <a:lvl4pPr marL="744538" indent="-288925">
              <a:spcBef>
                <a:spcPts val="0"/>
              </a:spcBef>
              <a:spcAft>
                <a:spcPts val="300"/>
              </a:spcAft>
              <a:defRPr/>
            </a:lvl4pPr>
            <a:lvl5pPr marL="968375" indent="-282575">
              <a:spcBef>
                <a:spcPts val="0"/>
              </a:spcBef>
              <a:spcAft>
                <a:spcPts val="300"/>
              </a:spcAft>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6" name="Slide Number Placeholder 5"/>
          <p:cNvSpPr>
            <a:spLocks noGrp="1"/>
          </p:cNvSpPr>
          <p:nvPr>
            <p:ph type="sldNum" sz="quarter" idx="12"/>
          </p:nvPr>
        </p:nvSpPr>
        <p:spPr/>
        <p:txBody>
          <a:bodyPr/>
          <a:lstStyle/>
          <a:p>
            <a:fld id="{05530B4C-3CF7-F94D-8349-296E2D6C0A14}" type="slidenum">
              <a:rPr lang="en-US" smtClean="0"/>
              <a:t>‹#›</a:t>
            </a:fld>
            <a:endParaRPr lang="en-US"/>
          </a:p>
        </p:txBody>
      </p:sp>
      <p:sp>
        <p:nvSpPr>
          <p:cNvPr id="7" name="Picture Placeholder 6"/>
          <p:cNvSpPr>
            <a:spLocks noGrp="1"/>
          </p:cNvSpPr>
          <p:nvPr>
            <p:ph type="pic" sz="quarter" idx="13"/>
          </p:nvPr>
        </p:nvSpPr>
        <p:spPr>
          <a:xfrm>
            <a:off x="5030788" y="1459262"/>
            <a:ext cx="3656012" cy="3656012"/>
          </a:xfrm>
        </p:spPr>
        <p:txBody>
          <a:bodyPr/>
          <a:lstStyle/>
          <a:p>
            <a:r>
              <a:rPr lang="en-GB" smtClean="0"/>
              <a:t>Drag picture to placeholder or click icon to add</a:t>
            </a:r>
            <a:endParaRPr lang="en-US"/>
          </a:p>
        </p:txBody>
      </p:sp>
    </p:spTree>
    <p:extLst>
      <p:ext uri="{BB962C8B-B14F-4D97-AF65-F5344CB8AC3E}">
        <p14:creationId xmlns:p14="http://schemas.microsoft.com/office/powerpoint/2010/main" val="2334901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da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4" name="Slide Number Placeholder 3"/>
          <p:cNvSpPr>
            <a:spLocks noGrp="1"/>
          </p:cNvSpPr>
          <p:nvPr>
            <p:ph type="sldNum" sz="quarter" idx="11"/>
          </p:nvPr>
        </p:nvSpPr>
        <p:spPr/>
        <p:txBody>
          <a:bodyPr/>
          <a:lstStyle/>
          <a:p>
            <a:fld id="{05530B4C-3CF7-F94D-8349-296E2D6C0A14}" type="slidenum">
              <a:rPr lang="en-US" smtClean="0"/>
              <a:pPr/>
              <a:t>‹#›</a:t>
            </a:fld>
            <a:endParaRPr lang="en-US" dirty="0"/>
          </a:p>
        </p:txBody>
      </p:sp>
      <p:sp>
        <p:nvSpPr>
          <p:cNvPr id="6" name="Content Placeholder 5"/>
          <p:cNvSpPr>
            <a:spLocks noGrp="1"/>
          </p:cNvSpPr>
          <p:nvPr>
            <p:ph sz="quarter" idx="12"/>
          </p:nvPr>
        </p:nvSpPr>
        <p:spPr>
          <a:xfrm>
            <a:off x="1041400" y="1234440"/>
            <a:ext cx="7645400" cy="4694701"/>
          </a:xfrm>
        </p:spPr>
        <p:txBody>
          <a:bodyPr/>
          <a:lstStyle/>
          <a:p>
            <a:pPr lvl="0"/>
            <a:r>
              <a:rPr lang="en-GB" smtClean="0"/>
              <a:t>Click to edit Master text styles</a:t>
            </a:r>
          </a:p>
        </p:txBody>
      </p:sp>
      <p:sp>
        <p:nvSpPr>
          <p:cNvPr id="7" name="Text Placeholder 6"/>
          <p:cNvSpPr>
            <a:spLocks noGrp="1"/>
          </p:cNvSpPr>
          <p:nvPr>
            <p:ph type="body" sz="quarter" idx="13" hasCustomPrompt="1"/>
          </p:nvPr>
        </p:nvSpPr>
        <p:spPr>
          <a:xfrm>
            <a:off x="1040966" y="5929141"/>
            <a:ext cx="7645400" cy="228181"/>
          </a:xfrm>
        </p:spPr>
        <p:txBody>
          <a:bodyPr>
            <a:noAutofit/>
          </a:bodyPr>
          <a:lstStyle>
            <a:lvl1pPr>
              <a:defRPr sz="900"/>
            </a:lvl1pPr>
          </a:lstStyle>
          <a:p>
            <a:pPr lvl="0"/>
            <a:r>
              <a:rPr lang="en-US" dirty="0" smtClean="0"/>
              <a:t>Source: Information here</a:t>
            </a:r>
            <a:endParaRPr lang="en-US" dirty="0"/>
          </a:p>
        </p:txBody>
      </p:sp>
    </p:spTree>
    <p:extLst>
      <p:ext uri="{BB962C8B-B14F-4D97-AF65-F5344CB8AC3E}">
        <p14:creationId xmlns:p14="http://schemas.microsoft.com/office/powerpoint/2010/main" val="1200270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9528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1040965" y="-2328"/>
            <a:ext cx="8103036" cy="1827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0" y="-2328"/>
            <a:ext cx="914400" cy="182756"/>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0966" y="184581"/>
            <a:ext cx="7645833" cy="859371"/>
          </a:xfrm>
          <a:prstGeom prst="rect">
            <a:avLst/>
          </a:prstGeom>
        </p:spPr>
        <p:txBody>
          <a:bodyPr vert="horz" lIns="0" tIns="0" rIns="0" bIns="0" rtlCol="0" anchor="b" anchorCtr="0">
            <a:normAutofit/>
          </a:bodyPr>
          <a:lstStyle/>
          <a:p>
            <a:r>
              <a:rPr lang="en-GB" smtClean="0"/>
              <a:t>Click to edit Master title style</a:t>
            </a:r>
            <a:endParaRPr lang="en-US" dirty="0"/>
          </a:p>
        </p:txBody>
      </p:sp>
      <p:sp>
        <p:nvSpPr>
          <p:cNvPr id="3" name="Text Placeholder 2"/>
          <p:cNvSpPr>
            <a:spLocks noGrp="1"/>
          </p:cNvSpPr>
          <p:nvPr>
            <p:ph type="body" idx="1"/>
          </p:nvPr>
        </p:nvSpPr>
        <p:spPr>
          <a:xfrm>
            <a:off x="1040966" y="1230135"/>
            <a:ext cx="7645834" cy="4854044"/>
          </a:xfrm>
          <a:prstGeom prst="rect">
            <a:avLst/>
          </a:prstGeom>
        </p:spPr>
        <p:txBody>
          <a:bodyPr vert="horz" lIns="0" tIns="45720" rIns="0" bIns="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6" name="Slide Number Placeholder 5"/>
          <p:cNvSpPr>
            <a:spLocks noGrp="1"/>
          </p:cNvSpPr>
          <p:nvPr>
            <p:ph type="sldNum" sz="quarter" idx="4"/>
          </p:nvPr>
        </p:nvSpPr>
        <p:spPr>
          <a:xfrm>
            <a:off x="8356844" y="6258026"/>
            <a:ext cx="329956" cy="365125"/>
          </a:xfrm>
          <a:prstGeom prst="rect">
            <a:avLst/>
          </a:prstGeom>
        </p:spPr>
        <p:txBody>
          <a:bodyPr vert="horz" lIns="0" tIns="0" rIns="0" bIns="0" rtlCol="0" anchor="ctr"/>
          <a:lstStyle>
            <a:lvl1pPr algn="r">
              <a:defRPr sz="1000" b="0">
                <a:solidFill>
                  <a:srgbClr val="195685"/>
                </a:solidFill>
                <a:latin typeface="+mn-lt"/>
                <a:cs typeface="Arial"/>
              </a:defRPr>
            </a:lvl1pPr>
          </a:lstStyle>
          <a:p>
            <a:fld id="{05530B4C-3CF7-F94D-8349-296E2D6C0A14}" type="slidenum">
              <a:rPr lang="en-US" smtClean="0"/>
              <a:pPr/>
              <a:t>‹#›</a:t>
            </a:fld>
            <a:endParaRPr lang="en-US" dirty="0"/>
          </a:p>
        </p:txBody>
      </p:sp>
      <p:pic>
        <p:nvPicPr>
          <p:cNvPr id="5" name="Picture 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77363" y="6211715"/>
            <a:ext cx="1551437" cy="411436"/>
          </a:xfrm>
          <a:prstGeom prst="rect">
            <a:avLst/>
          </a:prstGeom>
        </p:spPr>
      </p:pic>
    </p:spTree>
    <p:extLst>
      <p:ext uri="{BB962C8B-B14F-4D97-AF65-F5344CB8AC3E}">
        <p14:creationId xmlns:p14="http://schemas.microsoft.com/office/powerpoint/2010/main" val="46767441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50" r:id="rId4"/>
    <p:sldLayoutId id="2147483666" r:id="rId5"/>
    <p:sldLayoutId id="2147483667" r:id="rId6"/>
    <p:sldLayoutId id="2147483668" r:id="rId7"/>
    <p:sldLayoutId id="2147483655" r:id="rId8"/>
  </p:sldLayoutIdLst>
  <p:hf hdr="0" ftr="0"/>
  <p:txStyles>
    <p:titleStyle>
      <a:lvl1pPr algn="l" defTabSz="457200" rtl="0" eaLnBrk="1" latinLnBrk="0" hangingPunct="1">
        <a:lnSpc>
          <a:spcPct val="100000"/>
        </a:lnSpc>
        <a:spcBef>
          <a:spcPct val="0"/>
        </a:spcBef>
        <a:buNone/>
        <a:defRPr sz="2800" b="0" kern="1200">
          <a:solidFill>
            <a:schemeClr val="accent1"/>
          </a:solidFill>
          <a:latin typeface="+mj-lt"/>
          <a:ea typeface="+mj-ea"/>
          <a:cs typeface="Arial"/>
        </a:defRPr>
      </a:lvl1pPr>
    </p:titleStyle>
    <p:bodyStyle>
      <a:lvl1pPr marL="0" indent="0" algn="l" defTabSz="457200" rtl="0" eaLnBrk="1" latinLnBrk="0" hangingPunct="1">
        <a:spcBef>
          <a:spcPts val="0"/>
        </a:spcBef>
        <a:spcAft>
          <a:spcPts val="600"/>
        </a:spcAft>
        <a:buFontTx/>
        <a:buNone/>
        <a:defRPr sz="2000" kern="1200">
          <a:solidFill>
            <a:schemeClr val="tx1"/>
          </a:solidFill>
          <a:latin typeface="+mn-lt"/>
          <a:ea typeface="+mn-ea"/>
          <a:cs typeface="Arial"/>
        </a:defRPr>
      </a:lvl1pPr>
      <a:lvl2pPr marL="230188" indent="-230188" algn="l" defTabSz="457200" rtl="0" eaLnBrk="1" latinLnBrk="0" hangingPunct="1">
        <a:spcBef>
          <a:spcPts val="0"/>
        </a:spcBef>
        <a:spcAft>
          <a:spcPts val="600"/>
        </a:spcAft>
        <a:buSzPct val="90000"/>
        <a:buFont typeface="Calibri" panose="020F0502020204030204" pitchFamily="34" charset="0"/>
        <a:buChar char="•"/>
        <a:defRPr sz="2000" kern="1200">
          <a:solidFill>
            <a:schemeClr val="tx1"/>
          </a:solidFill>
          <a:latin typeface="+mn-lt"/>
          <a:ea typeface="+mn-ea"/>
          <a:cs typeface="Arial"/>
        </a:defRPr>
      </a:lvl2pPr>
      <a:lvl3pPr marL="455613" indent="-225425" algn="l" defTabSz="457200" rtl="0" eaLnBrk="1" latinLnBrk="0" hangingPunct="1">
        <a:spcBef>
          <a:spcPts val="0"/>
        </a:spcBef>
        <a:spcAft>
          <a:spcPts val="600"/>
        </a:spcAft>
        <a:buFont typeface="Lucida Grande"/>
        <a:buChar char="-"/>
        <a:defRPr sz="1800" kern="1200">
          <a:solidFill>
            <a:schemeClr val="tx1"/>
          </a:solidFill>
          <a:latin typeface="+mn-lt"/>
          <a:ea typeface="+mn-ea"/>
          <a:cs typeface="Arial"/>
        </a:defRPr>
      </a:lvl3pPr>
      <a:lvl4pPr marL="685800" indent="-230188" algn="l" defTabSz="457200" rtl="0" eaLnBrk="1" latinLnBrk="0" hangingPunct="1">
        <a:spcBef>
          <a:spcPts val="0"/>
        </a:spcBef>
        <a:spcAft>
          <a:spcPts val="300"/>
        </a:spcAft>
        <a:buFont typeface="Lucida Grande"/>
        <a:buChar char="‣"/>
        <a:defRPr sz="1600" kern="1200">
          <a:solidFill>
            <a:schemeClr val="tx1"/>
          </a:solidFill>
          <a:latin typeface="+mn-lt"/>
          <a:ea typeface="+mn-ea"/>
          <a:cs typeface="Arial"/>
        </a:defRPr>
      </a:lvl4pPr>
      <a:lvl5pPr marL="917575" indent="-231775" algn="l" defTabSz="457200" rtl="0" eaLnBrk="1" latinLnBrk="0" hangingPunct="1">
        <a:spcBef>
          <a:spcPts val="0"/>
        </a:spcBef>
        <a:spcAft>
          <a:spcPts val="300"/>
        </a:spcAft>
        <a:buSzPct val="110000"/>
        <a:buFont typeface="Arial"/>
        <a:buChar char="◦"/>
        <a:defRPr sz="1600" kern="1200">
          <a:solidFill>
            <a:schemeClr val="tx1"/>
          </a:solidFill>
          <a:latin typeface="+mn-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7026" y="1980922"/>
            <a:ext cx="6508010" cy="1115569"/>
          </a:xfrm>
        </p:spPr>
        <p:txBody>
          <a:bodyPr>
            <a:normAutofit/>
          </a:bodyPr>
          <a:lstStyle/>
          <a:p>
            <a:r>
              <a:rPr lang="en-US" dirty="0" smtClean="0"/>
              <a:t>Introduction to FMD</a:t>
            </a:r>
            <a:br>
              <a:rPr lang="en-US" dirty="0" smtClean="0"/>
            </a:br>
            <a:r>
              <a:rPr lang="en-US" sz="2000" dirty="0" smtClean="0">
                <a:solidFill>
                  <a:schemeClr val="bg2">
                    <a:lumMod val="50000"/>
                  </a:schemeClr>
                </a:solidFill>
              </a:rPr>
              <a:t>Implementing the EU Falsified Medicines Directive in the UK</a:t>
            </a:r>
            <a:endParaRPr lang="en-US" sz="2000" dirty="0">
              <a:solidFill>
                <a:schemeClr val="bg2">
                  <a:lumMod val="50000"/>
                </a:schemeClr>
              </a:solidFill>
            </a:endParaRPr>
          </a:p>
        </p:txBody>
      </p:sp>
      <p:sp>
        <p:nvSpPr>
          <p:cNvPr id="3" name="Date Placeholder 2"/>
          <p:cNvSpPr>
            <a:spLocks noGrp="1"/>
          </p:cNvSpPr>
          <p:nvPr>
            <p:ph type="dt" sz="half" idx="4294967295"/>
          </p:nvPr>
        </p:nvSpPr>
        <p:spPr>
          <a:xfrm>
            <a:off x="6031586" y="5875018"/>
            <a:ext cx="2559310" cy="365125"/>
          </a:xfrm>
          <a:prstGeom prst="rect">
            <a:avLst/>
          </a:prstGeom>
        </p:spPr>
        <p:txBody>
          <a:bodyPr/>
          <a:lstStyle/>
          <a:p>
            <a:pPr algn="r"/>
            <a:r>
              <a:rPr lang="en-US" dirty="0" smtClean="0"/>
              <a:t>[INSERT DATE HERE]</a:t>
            </a:r>
            <a:endParaRPr lang="en-US" dirty="0"/>
          </a:p>
        </p:txBody>
      </p:sp>
      <p:sp>
        <p:nvSpPr>
          <p:cNvPr id="2" name="TextBox 1"/>
          <p:cNvSpPr txBox="1"/>
          <p:nvPr/>
        </p:nvSpPr>
        <p:spPr>
          <a:xfrm>
            <a:off x="537026" y="3667991"/>
            <a:ext cx="6508010" cy="1077218"/>
          </a:xfrm>
          <a:prstGeom prst="rect">
            <a:avLst/>
          </a:prstGeom>
          <a:noFill/>
        </p:spPr>
        <p:txBody>
          <a:bodyPr wrap="square" rtlCol="0">
            <a:spAutoFit/>
          </a:bodyPr>
          <a:lstStyle/>
          <a:p>
            <a:r>
              <a:rPr lang="en-GB" sz="2400" dirty="0" smtClean="0">
                <a:latin typeface="+mn-lt"/>
              </a:rPr>
              <a:t>[NAME OF PRESENTER]</a:t>
            </a:r>
            <a:br>
              <a:rPr lang="en-GB" sz="2400" dirty="0" smtClean="0">
                <a:latin typeface="+mn-lt"/>
              </a:rPr>
            </a:br>
            <a:r>
              <a:rPr lang="en-GB" sz="2000" dirty="0" smtClean="0"/>
              <a:t>[TITLE OF PRESENTER]</a:t>
            </a:r>
            <a:br>
              <a:rPr lang="en-GB" sz="2000" dirty="0" smtClean="0"/>
            </a:br>
            <a:r>
              <a:rPr lang="en-GB" sz="2000" dirty="0" smtClean="0"/>
              <a:t>[COMPANY NAME]</a:t>
            </a:r>
          </a:p>
        </p:txBody>
      </p:sp>
    </p:spTree>
    <p:extLst>
      <p:ext uri="{BB962C8B-B14F-4D97-AF65-F5344CB8AC3E}">
        <p14:creationId xmlns:p14="http://schemas.microsoft.com/office/powerpoint/2010/main" val="3138058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Falsified medicines – a real problem</a:t>
            </a:r>
            <a:endParaRPr lang="en-GB" dirty="0"/>
          </a:p>
        </p:txBody>
      </p:sp>
      <p:sp>
        <p:nvSpPr>
          <p:cNvPr id="5" name="Slide Number Placeholder 4"/>
          <p:cNvSpPr>
            <a:spLocks noGrp="1"/>
          </p:cNvSpPr>
          <p:nvPr>
            <p:ph type="sldNum" sz="quarter" idx="12"/>
          </p:nvPr>
        </p:nvSpPr>
        <p:spPr/>
        <p:txBody>
          <a:bodyPr/>
          <a:lstStyle/>
          <a:p>
            <a:fld id="{05530B4C-3CF7-F94D-8349-296E2D6C0A14}" type="slidenum">
              <a:rPr lang="en-US" smtClean="0"/>
              <a:t>2</a:t>
            </a:fld>
            <a:endParaRPr lang="en-US"/>
          </a:p>
        </p:txBody>
      </p:sp>
      <p:pic>
        <p:nvPicPr>
          <p:cNvPr id="1026" name="Picture 2" descr="http://www.pharmaceutical-journal.com/Pictures/580xAny/5/3/9/1066539_Conterfeit-medicines.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40966" y="1367270"/>
            <a:ext cx="7478148" cy="398404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174173" y="5351318"/>
            <a:ext cx="7344941" cy="338554"/>
          </a:xfrm>
          <a:prstGeom prst="rect">
            <a:avLst/>
          </a:prstGeom>
          <a:noFill/>
        </p:spPr>
        <p:txBody>
          <a:bodyPr wrap="square" rtlCol="0">
            <a:spAutoFit/>
          </a:bodyPr>
          <a:lstStyle/>
          <a:p>
            <a:pPr algn="r"/>
            <a:r>
              <a:rPr lang="en-GB" sz="1600" i="1" dirty="0" smtClean="0"/>
              <a:t>The Pharmaceutical Journal, 5</a:t>
            </a:r>
            <a:r>
              <a:rPr lang="en-GB" sz="1600" i="1" baseline="30000" dirty="0" smtClean="0"/>
              <a:t>th</a:t>
            </a:r>
            <a:r>
              <a:rPr lang="en-GB" sz="1600" i="1" dirty="0" smtClean="0"/>
              <a:t> June 2014</a:t>
            </a:r>
            <a:endParaRPr lang="en-GB" sz="1600" i="1" dirty="0" smtClean="0">
              <a:latin typeface="+mn-lt"/>
            </a:endParaRPr>
          </a:p>
        </p:txBody>
      </p:sp>
    </p:spTree>
    <p:extLst>
      <p:ext uri="{BB962C8B-B14F-4D97-AF65-F5344CB8AC3E}">
        <p14:creationId xmlns:p14="http://schemas.microsoft.com/office/powerpoint/2010/main" val="32260065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58656" y="184581"/>
            <a:ext cx="7607733" cy="859371"/>
          </a:xfrm>
        </p:spPr>
        <p:txBody>
          <a:bodyPr/>
          <a:lstStyle/>
          <a:p>
            <a:r>
              <a:rPr lang="en-GB" dirty="0" smtClean="0"/>
              <a:t>Why we need a Directive </a:t>
            </a:r>
            <a:endParaRPr lang="en-GB" dirty="0"/>
          </a:p>
        </p:txBody>
      </p:sp>
      <p:sp>
        <p:nvSpPr>
          <p:cNvPr id="6" name="Content Placeholder 5"/>
          <p:cNvSpPr>
            <a:spLocks noGrp="1"/>
          </p:cNvSpPr>
          <p:nvPr>
            <p:ph idx="1"/>
          </p:nvPr>
        </p:nvSpPr>
        <p:spPr>
          <a:xfrm>
            <a:off x="771273" y="1452751"/>
            <a:ext cx="5897881" cy="3354929"/>
          </a:xfrm>
        </p:spPr>
        <p:txBody>
          <a:bodyPr>
            <a:noAutofit/>
          </a:bodyPr>
          <a:lstStyle/>
          <a:p>
            <a:pPr marL="342900" indent="-342900">
              <a:buFont typeface="Arial" panose="020B0604020202020204" pitchFamily="34" charset="0"/>
              <a:buChar char="•"/>
            </a:pPr>
            <a:r>
              <a:rPr lang="en-GB" dirty="0" smtClean="0"/>
              <a:t>Falsified products still being found in legitimate medicines supply chain – major risk to patient safety</a:t>
            </a:r>
            <a:endParaRPr lang="en-GB" dirty="0"/>
          </a:p>
          <a:p>
            <a:pPr marL="342900" indent="-342900">
              <a:buFont typeface="Arial" panose="020B0604020202020204" pitchFamily="34" charset="0"/>
              <a:buChar char="•"/>
            </a:pPr>
            <a:r>
              <a:rPr lang="en-GB" dirty="0" smtClean="0"/>
              <a:t>Failure to address falsification could put trust in our entire industry at risk</a:t>
            </a:r>
            <a:endParaRPr lang="en-GB" dirty="0"/>
          </a:p>
          <a:p>
            <a:pPr marL="342900" indent="-342900">
              <a:buFont typeface="Arial" panose="020B0604020202020204" pitchFamily="34" charset="0"/>
              <a:buChar char="•"/>
            </a:pPr>
            <a:r>
              <a:rPr lang="en-GB" dirty="0" smtClean="0"/>
              <a:t>Up to half of medicines purchased online believed to be falsified – action taken to improve security of legitimate internet pharmacies</a:t>
            </a:r>
          </a:p>
          <a:p>
            <a:pPr marL="342900" indent="-342900">
              <a:buFont typeface="Arial" panose="020B0604020202020204" pitchFamily="34" charset="0"/>
              <a:buChar char="•"/>
            </a:pPr>
            <a:r>
              <a:rPr lang="en-GB" dirty="0" smtClean="0"/>
              <a:t>Stronger controls now over raw materials and products manufactured under contract outside EU</a:t>
            </a:r>
            <a:endParaRPr lang="en-GB" dirty="0"/>
          </a:p>
          <a:p>
            <a:endParaRPr lang="en-GB" sz="1400" dirty="0"/>
          </a:p>
        </p:txBody>
      </p:sp>
      <p:pic>
        <p:nvPicPr>
          <p:cNvPr id="7" name="Picture 6"/>
          <p:cNvPicPr/>
          <p:nvPr/>
        </p:nvPicPr>
        <p:blipFill rotWithShape="1">
          <a:blip r:embed="rId3"/>
          <a:srcRect l="21907" t="-138" r="40539" b="2287"/>
          <a:stretch/>
        </p:blipFill>
        <p:spPr bwMode="auto">
          <a:xfrm>
            <a:off x="6938847" y="3369088"/>
            <a:ext cx="2015490" cy="2877185"/>
          </a:xfrm>
          <a:prstGeom prst="rect">
            <a:avLst/>
          </a:prstGeom>
          <a:ln>
            <a:solidFill>
              <a:schemeClr val="bg1">
                <a:lumMod val="95000"/>
              </a:schemeClr>
            </a:solidFill>
          </a:ln>
          <a:extLst>
            <a:ext uri="{53640926-AAD7-44D8-BBD7-CCE9431645EC}">
              <a14:shadowObscured xmlns:a14="http://schemas.microsoft.com/office/drawing/2010/main"/>
            </a:ext>
          </a:extLst>
        </p:spPr>
      </p:pic>
      <p:pic>
        <p:nvPicPr>
          <p:cNvPr id="8" name="Picture 7"/>
          <p:cNvPicPr/>
          <p:nvPr/>
        </p:nvPicPr>
        <p:blipFill rotWithShape="1">
          <a:blip r:embed="rId4"/>
          <a:srcRect l="2741" t="4297" r="33935" b="-341"/>
          <a:stretch/>
        </p:blipFill>
        <p:spPr bwMode="auto">
          <a:xfrm>
            <a:off x="6938847" y="1232008"/>
            <a:ext cx="2015490" cy="1737348"/>
          </a:xfrm>
          <a:prstGeom prst="rect">
            <a:avLst/>
          </a:prstGeom>
          <a:ln>
            <a:solidFill>
              <a:schemeClr val="bg1">
                <a:lumMod val="95000"/>
              </a:schemeClr>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25398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FMD overview and timeline</a:t>
            </a:r>
            <a:endParaRPr lang="en-GB" dirty="0"/>
          </a:p>
        </p:txBody>
      </p:sp>
    </p:spTree>
    <p:extLst>
      <p:ext uri="{BB962C8B-B14F-4D97-AF65-F5344CB8AC3E}">
        <p14:creationId xmlns:p14="http://schemas.microsoft.com/office/powerpoint/2010/main" val="2403061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Falsified Medicines – what’s the solution?</a:t>
            </a:r>
            <a:endParaRPr lang="en-GB" dirty="0"/>
          </a:p>
        </p:txBody>
      </p:sp>
      <p:sp>
        <p:nvSpPr>
          <p:cNvPr id="4" name="Slide Number Placeholder 3"/>
          <p:cNvSpPr>
            <a:spLocks noGrp="1"/>
          </p:cNvSpPr>
          <p:nvPr>
            <p:ph type="sldNum" sz="quarter" idx="4294967295"/>
          </p:nvPr>
        </p:nvSpPr>
        <p:spPr>
          <a:xfrm>
            <a:off x="5982326" y="6258026"/>
            <a:ext cx="2374518" cy="365125"/>
          </a:xfrm>
          <a:prstGeom prst="rect">
            <a:avLst/>
          </a:prstGeom>
        </p:spPr>
        <p:txBody>
          <a:bodyPr/>
          <a:lstStyle/>
          <a:p>
            <a:fld id="{0B29686A-D9EE-404F-B2D3-67C4D36FA6C9}" type="slidenum">
              <a:rPr lang="en-GB" smtClean="0"/>
              <a:pPr/>
              <a:t>5</a:t>
            </a:fld>
            <a:endParaRPr lang="en-GB" dirty="0"/>
          </a:p>
        </p:txBody>
      </p:sp>
      <p:sp>
        <p:nvSpPr>
          <p:cNvPr id="3" name="TextBox 2"/>
          <p:cNvSpPr txBox="1"/>
          <p:nvPr/>
        </p:nvSpPr>
        <p:spPr>
          <a:xfrm>
            <a:off x="1040966" y="1413164"/>
            <a:ext cx="7315878" cy="1477328"/>
          </a:xfrm>
          <a:prstGeom prst="rect">
            <a:avLst/>
          </a:prstGeom>
          <a:noFill/>
        </p:spPr>
        <p:txBody>
          <a:bodyPr wrap="square" rtlCol="0">
            <a:spAutoFit/>
          </a:bodyPr>
          <a:lstStyle/>
          <a:p>
            <a:r>
              <a:rPr lang="en-GB" sz="2400" i="1" dirty="0" smtClean="0">
                <a:latin typeface="+mn-lt"/>
              </a:rPr>
              <a:t>“Safety features should allow verification of the authenticity and identification of individual packs, and provide evidence of tampering.”</a:t>
            </a:r>
          </a:p>
          <a:p>
            <a:pPr algn="r"/>
            <a:r>
              <a:rPr lang="en-GB" dirty="0" smtClean="0"/>
              <a:t>Directive 2011/62/EU, Para 11</a:t>
            </a:r>
          </a:p>
        </p:txBody>
      </p:sp>
      <p:sp>
        <p:nvSpPr>
          <p:cNvPr id="5" name="TextBox 4"/>
          <p:cNvSpPr txBox="1"/>
          <p:nvPr/>
        </p:nvSpPr>
        <p:spPr>
          <a:xfrm>
            <a:off x="1040965" y="3244417"/>
            <a:ext cx="7203453" cy="2708434"/>
          </a:xfrm>
          <a:prstGeom prst="rect">
            <a:avLst/>
          </a:prstGeom>
          <a:noFill/>
        </p:spPr>
        <p:txBody>
          <a:bodyPr wrap="square" rtlCol="0">
            <a:spAutoFit/>
          </a:bodyPr>
          <a:lstStyle/>
          <a:p>
            <a:pPr marL="285750" indent="-285750">
              <a:buFont typeface="Arial" panose="020B0604020202020204" pitchFamily="34" charset="0"/>
              <a:buChar char="•"/>
            </a:pPr>
            <a:r>
              <a:rPr lang="en-GB" sz="2000" dirty="0" smtClean="0">
                <a:latin typeface="+mn-lt"/>
              </a:rPr>
              <a:t>All packs of almost all prescription medicines will have to have two safety features:</a:t>
            </a:r>
          </a:p>
          <a:p>
            <a:pPr marL="742950" lvl="1" indent="-285750">
              <a:buFont typeface="Arial" panose="020B0604020202020204" pitchFamily="34" charset="0"/>
              <a:buChar char="•"/>
            </a:pPr>
            <a:r>
              <a:rPr lang="en-GB" sz="2000" dirty="0" smtClean="0"/>
              <a:t>Visual </a:t>
            </a:r>
            <a:r>
              <a:rPr lang="en-GB" sz="2000" b="1" dirty="0" smtClean="0"/>
              <a:t>tamper-evident seals </a:t>
            </a:r>
            <a:r>
              <a:rPr lang="en-GB" sz="2000" dirty="0" smtClean="0"/>
              <a:t>or packaging</a:t>
            </a:r>
          </a:p>
          <a:p>
            <a:pPr marL="742950" lvl="1" indent="-285750">
              <a:buFont typeface="Arial" panose="020B0604020202020204" pitchFamily="34" charset="0"/>
              <a:buChar char="•"/>
            </a:pPr>
            <a:r>
              <a:rPr lang="en-GB" sz="2000" b="1" dirty="0" smtClean="0">
                <a:latin typeface="+mn-lt"/>
              </a:rPr>
              <a:t>Unique identifiers </a:t>
            </a:r>
            <a:r>
              <a:rPr lang="en-GB" sz="2000" dirty="0" smtClean="0">
                <a:latin typeface="+mn-lt"/>
              </a:rPr>
              <a:t>(serial numbers) in 2D barcode</a:t>
            </a:r>
          </a:p>
          <a:p>
            <a:pPr marL="742950" lvl="1" indent="-285750">
              <a:buFont typeface="Arial" panose="020B0604020202020204" pitchFamily="34" charset="0"/>
              <a:buChar char="•"/>
            </a:pPr>
            <a:endParaRPr lang="en-GB" sz="1000" dirty="0" smtClean="0">
              <a:latin typeface="+mn-lt"/>
            </a:endParaRPr>
          </a:p>
          <a:p>
            <a:pPr marL="285750" indent="-285750">
              <a:buFont typeface="Arial" panose="020B0604020202020204" pitchFamily="34" charset="0"/>
              <a:buChar char="•"/>
            </a:pPr>
            <a:r>
              <a:rPr lang="en-GB" sz="2000" dirty="0" smtClean="0"/>
              <a:t>Authenticity is checked in two ways:</a:t>
            </a:r>
          </a:p>
          <a:p>
            <a:pPr marL="742950" lvl="1" indent="-285750">
              <a:buFont typeface="Arial" panose="020B0604020202020204" pitchFamily="34" charset="0"/>
              <a:buChar char="•"/>
            </a:pPr>
            <a:r>
              <a:rPr lang="en-GB" sz="2000" b="1" dirty="0" smtClean="0"/>
              <a:t>Visual inspection </a:t>
            </a:r>
            <a:r>
              <a:rPr lang="en-GB" sz="2000" dirty="0" smtClean="0"/>
              <a:t>of the tamper-evident features</a:t>
            </a:r>
          </a:p>
          <a:p>
            <a:pPr marL="742950" lvl="1" indent="-285750">
              <a:buFont typeface="Arial" panose="020B0604020202020204" pitchFamily="34" charset="0"/>
              <a:buChar char="•"/>
            </a:pPr>
            <a:r>
              <a:rPr lang="en-GB" sz="2000" b="1" dirty="0" smtClean="0">
                <a:latin typeface="+mn-lt"/>
              </a:rPr>
              <a:t>Scanning and checking </a:t>
            </a:r>
            <a:r>
              <a:rPr lang="en-GB" sz="2000" dirty="0" smtClean="0">
                <a:latin typeface="+mn-lt"/>
              </a:rPr>
              <a:t>unique identifiers agains</a:t>
            </a:r>
            <a:r>
              <a:rPr lang="en-GB" sz="2000" dirty="0" smtClean="0"/>
              <a:t>t databases (“repositories”) at EU and national levels</a:t>
            </a:r>
            <a:endParaRPr lang="en-GB" sz="2000" dirty="0" smtClean="0">
              <a:latin typeface="+mn-lt"/>
            </a:endParaRPr>
          </a:p>
        </p:txBody>
      </p:sp>
    </p:spTree>
    <p:extLst>
      <p:ext uri="{BB962C8B-B14F-4D97-AF65-F5344CB8AC3E}">
        <p14:creationId xmlns:p14="http://schemas.microsoft.com/office/powerpoint/2010/main" val="1388813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966" y="89331"/>
            <a:ext cx="7645833" cy="859371"/>
          </a:xfrm>
        </p:spPr>
        <p:txBody>
          <a:bodyPr/>
          <a:lstStyle/>
          <a:p>
            <a:r>
              <a:rPr lang="en-GB" dirty="0" smtClean="0"/>
              <a:t>FMD and safety features</a:t>
            </a:r>
            <a:endParaRPr lang="en-GB" dirty="0"/>
          </a:p>
        </p:txBody>
      </p:sp>
      <p:sp>
        <p:nvSpPr>
          <p:cNvPr id="5" name="Slide Number Placeholder 4"/>
          <p:cNvSpPr>
            <a:spLocks noGrp="1"/>
          </p:cNvSpPr>
          <p:nvPr>
            <p:ph type="sldNum" sz="quarter" idx="12"/>
          </p:nvPr>
        </p:nvSpPr>
        <p:spPr>
          <a:xfrm>
            <a:off x="8521821" y="6288907"/>
            <a:ext cx="329956" cy="365125"/>
          </a:xfrm>
        </p:spPr>
        <p:txBody>
          <a:bodyPr/>
          <a:lstStyle/>
          <a:p>
            <a:fld id="{05530B4C-3CF7-F94D-8349-296E2D6C0A14}" type="slidenum">
              <a:rPr lang="en-US" smtClean="0"/>
              <a:t>6</a:t>
            </a:fld>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7249" y="1406206"/>
            <a:ext cx="1880112" cy="2015897"/>
          </a:xfrm>
          <a:prstGeom prst="rect">
            <a:avLst/>
          </a:prstGeom>
          <a:noFill/>
          <a:ln w="19050">
            <a:solidFill>
              <a:srgbClr val="87BD3A"/>
            </a:solidFill>
            <a:miter lim="800000"/>
            <a:headEnd/>
            <a:tailEnd/>
          </a:ln>
          <a:extLst>
            <a:ext uri="{909E8E84-426E-40DD-AFC4-6F175D3DCCD1}">
              <a14:hiddenFill xmlns:a14="http://schemas.microsoft.com/office/drawing/2010/main">
                <a:solidFill>
                  <a:schemeClr val="accent1"/>
                </a:solidFill>
              </a14:hiddenFill>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8176" y="1406205"/>
            <a:ext cx="1820388" cy="1989727"/>
          </a:xfrm>
          <a:prstGeom prst="rect">
            <a:avLst/>
          </a:prstGeom>
          <a:noFill/>
          <a:ln w="19050">
            <a:solidFill>
              <a:srgbClr val="87BD3A"/>
            </a:solidFill>
            <a:miter lim="800000"/>
            <a:headEnd/>
            <a:tailEnd/>
          </a:ln>
          <a:extLst>
            <a:ext uri="{909E8E84-426E-40DD-AFC4-6F175D3DCCD1}">
              <a14:hiddenFill xmlns:a14="http://schemas.microsoft.com/office/drawing/2010/main">
                <a:solidFill>
                  <a:schemeClr val="accent1"/>
                </a:solidFill>
              </a14:hiddenFill>
            </a:ext>
          </a:extLst>
        </p:spPr>
      </p:pic>
      <p:pic>
        <p:nvPicPr>
          <p:cNvPr id="5125"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5408" t="2453" b="11295"/>
          <a:stretch/>
        </p:blipFill>
        <p:spPr bwMode="auto">
          <a:xfrm>
            <a:off x="819150" y="1406205"/>
            <a:ext cx="2527926" cy="2009724"/>
          </a:xfrm>
          <a:prstGeom prst="rect">
            <a:avLst/>
          </a:prstGeom>
          <a:noFill/>
          <a:ln w="19050">
            <a:solidFill>
              <a:srgbClr val="87BD3A"/>
            </a:solidFill>
            <a:miter lim="800000"/>
            <a:headEnd/>
            <a:tailEnd/>
          </a:ln>
          <a:extLst>
            <a:ext uri="{909E8E84-426E-40DD-AFC4-6F175D3DCCD1}">
              <a14:hiddenFill xmlns:a14="http://schemas.microsoft.com/office/drawing/2010/main">
                <a:solidFill>
                  <a:schemeClr val="accent1"/>
                </a:solidFill>
              </a14:hiddenFill>
            </a:ext>
          </a:extLst>
        </p:spPr>
      </p:pic>
      <p:sp>
        <p:nvSpPr>
          <p:cNvPr id="55" name="Round Diagonal Corner Rectangle 54"/>
          <p:cNvSpPr/>
          <p:nvPr/>
        </p:nvSpPr>
        <p:spPr>
          <a:xfrm>
            <a:off x="1419225" y="3662566"/>
            <a:ext cx="1212872" cy="695325"/>
          </a:xfrm>
          <a:prstGeom prst="round2Diag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smtClean="0">
                <a:solidFill>
                  <a:schemeClr val="tx1"/>
                </a:solidFill>
              </a:rPr>
              <a:t>Anti-tampering device</a:t>
            </a:r>
            <a:endParaRPr lang="en-GB" sz="1600" dirty="0">
              <a:solidFill>
                <a:schemeClr val="tx1"/>
              </a:solidFill>
            </a:endParaRPr>
          </a:p>
        </p:txBody>
      </p:sp>
      <p:sp>
        <p:nvSpPr>
          <p:cNvPr id="62" name="Round Diagonal Corner Rectangle 61"/>
          <p:cNvSpPr/>
          <p:nvPr/>
        </p:nvSpPr>
        <p:spPr>
          <a:xfrm>
            <a:off x="6248321" y="3667059"/>
            <a:ext cx="1097968" cy="695325"/>
          </a:xfrm>
          <a:prstGeom prst="round2Diag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a:solidFill>
                  <a:schemeClr val="tx1"/>
                </a:solidFill>
              </a:rPr>
              <a:t>Unique Identifier</a:t>
            </a:r>
          </a:p>
        </p:txBody>
      </p:sp>
      <p:cxnSp>
        <p:nvCxnSpPr>
          <p:cNvPr id="6" name="Straight Connector 5"/>
          <p:cNvCxnSpPr>
            <a:stCxn id="55" idx="0"/>
            <a:endCxn id="28" idx="2"/>
          </p:cNvCxnSpPr>
          <p:nvPr/>
        </p:nvCxnSpPr>
        <p:spPr>
          <a:xfrm>
            <a:off x="2632097" y="4010229"/>
            <a:ext cx="1174911" cy="4493"/>
          </a:xfrm>
          <a:prstGeom prst="line">
            <a:avLst/>
          </a:prstGeom>
          <a:ln w="3175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8" name="Round Diagonal Corner Rectangle 27"/>
          <p:cNvSpPr/>
          <p:nvPr/>
        </p:nvSpPr>
        <p:spPr>
          <a:xfrm>
            <a:off x="3807008" y="3667059"/>
            <a:ext cx="1582724" cy="695325"/>
          </a:xfrm>
          <a:prstGeom prst="round2Diag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GB" dirty="0" smtClean="0">
                <a:solidFill>
                  <a:schemeClr val="tx1"/>
                </a:solidFill>
              </a:rPr>
              <a:t>Safety features</a:t>
            </a:r>
            <a:endParaRPr lang="en-GB" dirty="0">
              <a:solidFill>
                <a:schemeClr val="tx1"/>
              </a:solidFill>
            </a:endParaRPr>
          </a:p>
        </p:txBody>
      </p:sp>
      <p:cxnSp>
        <p:nvCxnSpPr>
          <p:cNvPr id="29" name="Straight Connector 28"/>
          <p:cNvCxnSpPr>
            <a:stCxn id="28" idx="0"/>
            <a:endCxn id="62" idx="2"/>
          </p:cNvCxnSpPr>
          <p:nvPr/>
        </p:nvCxnSpPr>
        <p:spPr>
          <a:xfrm>
            <a:off x="5389732" y="4014722"/>
            <a:ext cx="858589" cy="0"/>
          </a:xfrm>
          <a:prstGeom prst="line">
            <a:avLst/>
          </a:prstGeom>
          <a:ln w="3175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923925" y="4857750"/>
            <a:ext cx="7019925" cy="1077218"/>
          </a:xfrm>
          <a:prstGeom prst="rect">
            <a:avLst/>
          </a:prstGeom>
          <a:noFill/>
        </p:spPr>
        <p:txBody>
          <a:bodyPr wrap="square" rtlCol="0">
            <a:spAutoFit/>
          </a:bodyPr>
          <a:lstStyle/>
          <a:p>
            <a:r>
              <a:rPr lang="en-GB" i="1" dirty="0" smtClean="0">
                <a:latin typeface="+mn-lt"/>
              </a:rPr>
              <a:t>“Medicinal products subject to prescription shall bear safety features on their packaging”</a:t>
            </a:r>
          </a:p>
          <a:p>
            <a:pPr algn="r"/>
            <a:endParaRPr lang="en-GB" sz="1400" dirty="0" smtClean="0"/>
          </a:p>
          <a:p>
            <a:pPr algn="r"/>
            <a:r>
              <a:rPr lang="en-GB" sz="1400" dirty="0" smtClean="0"/>
              <a:t>FMD Delegated Regulation 2016/161, Article 2</a:t>
            </a:r>
          </a:p>
        </p:txBody>
      </p:sp>
    </p:spTree>
    <p:extLst>
      <p:ext uri="{BB962C8B-B14F-4D97-AF65-F5344CB8AC3E}">
        <p14:creationId xmlns:p14="http://schemas.microsoft.com/office/powerpoint/2010/main" val="6164705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FMD concept for verification</a:t>
            </a:r>
            <a:endParaRPr lang="en-GB" dirty="0"/>
          </a:p>
        </p:txBody>
      </p:sp>
      <p:sp>
        <p:nvSpPr>
          <p:cNvPr id="17" name="TextBox 16"/>
          <p:cNvSpPr txBox="1"/>
          <p:nvPr/>
        </p:nvSpPr>
        <p:spPr>
          <a:xfrm>
            <a:off x="619126" y="1350674"/>
            <a:ext cx="1905000" cy="584775"/>
          </a:xfrm>
          <a:prstGeom prst="rect">
            <a:avLst/>
          </a:prstGeom>
          <a:noFill/>
        </p:spPr>
        <p:txBody>
          <a:bodyPr wrap="square" rtlCol="0">
            <a:spAutoFit/>
          </a:bodyPr>
          <a:lstStyle/>
          <a:p>
            <a:pPr algn="ctr"/>
            <a:r>
              <a:rPr lang="en-GB" sz="1600" b="1" dirty="0" smtClean="0">
                <a:latin typeface="+mn-lt"/>
              </a:rPr>
              <a:t>Manufacturers </a:t>
            </a:r>
            <a:r>
              <a:rPr lang="en-GB" sz="1600" dirty="0" smtClean="0">
                <a:latin typeface="+mn-lt"/>
              </a:rPr>
              <a:t>(brands or generics)</a:t>
            </a:r>
          </a:p>
        </p:txBody>
      </p:sp>
      <p:sp>
        <p:nvSpPr>
          <p:cNvPr id="3" name="Cloud 2"/>
          <p:cNvSpPr/>
          <p:nvPr/>
        </p:nvSpPr>
        <p:spPr>
          <a:xfrm>
            <a:off x="2886075" y="1352550"/>
            <a:ext cx="2724150" cy="1343025"/>
          </a:xfrm>
          <a:prstGeom prst="cloud">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European Hub</a:t>
            </a:r>
            <a:endParaRPr lang="en-GB" b="1" dirty="0"/>
          </a:p>
        </p:txBody>
      </p:sp>
      <p:sp>
        <p:nvSpPr>
          <p:cNvPr id="41" name="TextBox 40"/>
          <p:cNvSpPr txBox="1"/>
          <p:nvPr/>
        </p:nvSpPr>
        <p:spPr>
          <a:xfrm>
            <a:off x="5982326" y="1473783"/>
            <a:ext cx="1858053" cy="338554"/>
          </a:xfrm>
          <a:prstGeom prst="rect">
            <a:avLst/>
          </a:prstGeom>
          <a:noFill/>
        </p:spPr>
        <p:txBody>
          <a:bodyPr wrap="square" rtlCol="0">
            <a:spAutoFit/>
          </a:bodyPr>
          <a:lstStyle/>
          <a:p>
            <a:pPr algn="ctr"/>
            <a:r>
              <a:rPr lang="en-GB" sz="1600" b="1" dirty="0" smtClean="0">
                <a:latin typeface="+mn-lt"/>
              </a:rPr>
              <a:t>Parallel traders</a:t>
            </a:r>
          </a:p>
        </p:txBody>
      </p:sp>
      <p:sp>
        <p:nvSpPr>
          <p:cNvPr id="42" name="Cloud 41"/>
          <p:cNvSpPr/>
          <p:nvPr/>
        </p:nvSpPr>
        <p:spPr>
          <a:xfrm>
            <a:off x="638176" y="2819397"/>
            <a:ext cx="1885950" cy="929787"/>
          </a:xfrm>
          <a:prstGeom prst="cloud">
            <a:avLst/>
          </a:prstGeom>
          <a:solidFill>
            <a:schemeClr val="bg2"/>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National system</a:t>
            </a:r>
            <a:endParaRPr lang="en-GB" b="1" dirty="0"/>
          </a:p>
        </p:txBody>
      </p:sp>
      <p:sp>
        <p:nvSpPr>
          <p:cNvPr id="43" name="Cloud 42"/>
          <p:cNvSpPr/>
          <p:nvPr/>
        </p:nvSpPr>
        <p:spPr>
          <a:xfrm>
            <a:off x="4314825" y="3884366"/>
            <a:ext cx="1885950" cy="929787"/>
          </a:xfrm>
          <a:prstGeom prst="cloud">
            <a:avLst/>
          </a:prstGeom>
          <a:solidFill>
            <a:schemeClr val="bg2"/>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National system</a:t>
            </a:r>
            <a:endParaRPr lang="en-GB" b="1" dirty="0"/>
          </a:p>
        </p:txBody>
      </p:sp>
      <p:sp>
        <p:nvSpPr>
          <p:cNvPr id="44" name="Cloud 43"/>
          <p:cNvSpPr/>
          <p:nvPr/>
        </p:nvSpPr>
        <p:spPr>
          <a:xfrm>
            <a:off x="2276476" y="3501533"/>
            <a:ext cx="1885950" cy="929787"/>
          </a:xfrm>
          <a:prstGeom prst="cloud">
            <a:avLst/>
          </a:prstGeom>
          <a:solidFill>
            <a:schemeClr val="bg2">
              <a:lumMod val="75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National system</a:t>
            </a:r>
            <a:endParaRPr lang="en-GB" b="1" dirty="0"/>
          </a:p>
        </p:txBody>
      </p:sp>
      <p:sp>
        <p:nvSpPr>
          <p:cNvPr id="45" name="Cloud 44"/>
          <p:cNvSpPr/>
          <p:nvPr/>
        </p:nvSpPr>
        <p:spPr>
          <a:xfrm>
            <a:off x="5799027" y="2956408"/>
            <a:ext cx="1885950" cy="929787"/>
          </a:xfrm>
          <a:prstGeom prst="cloud">
            <a:avLst/>
          </a:prstGeom>
          <a:solidFill>
            <a:schemeClr val="bg2">
              <a:lumMod val="75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t>National system</a:t>
            </a:r>
            <a:endParaRPr lang="en-GB" b="1" dirty="0"/>
          </a:p>
        </p:txBody>
      </p:sp>
      <p:sp>
        <p:nvSpPr>
          <p:cNvPr id="46" name="TextBox 45"/>
          <p:cNvSpPr txBox="1"/>
          <p:nvPr/>
        </p:nvSpPr>
        <p:spPr>
          <a:xfrm>
            <a:off x="1328399" y="4977933"/>
            <a:ext cx="1195727" cy="338554"/>
          </a:xfrm>
          <a:prstGeom prst="rect">
            <a:avLst/>
          </a:prstGeom>
          <a:noFill/>
        </p:spPr>
        <p:txBody>
          <a:bodyPr wrap="square" rtlCol="0">
            <a:spAutoFit/>
          </a:bodyPr>
          <a:lstStyle/>
          <a:p>
            <a:pPr algn="ctr"/>
            <a:r>
              <a:rPr lang="en-GB" sz="1600" b="1" dirty="0" smtClean="0">
                <a:latin typeface="+mn-lt"/>
              </a:rPr>
              <a:t>Pharmacies</a:t>
            </a:r>
          </a:p>
        </p:txBody>
      </p:sp>
      <p:sp>
        <p:nvSpPr>
          <p:cNvPr id="51" name="TextBox 50"/>
          <p:cNvSpPr txBox="1"/>
          <p:nvPr/>
        </p:nvSpPr>
        <p:spPr>
          <a:xfrm>
            <a:off x="2628901" y="4985285"/>
            <a:ext cx="1276351" cy="338554"/>
          </a:xfrm>
          <a:prstGeom prst="rect">
            <a:avLst/>
          </a:prstGeom>
          <a:noFill/>
        </p:spPr>
        <p:txBody>
          <a:bodyPr wrap="square" rtlCol="0">
            <a:spAutoFit/>
          </a:bodyPr>
          <a:lstStyle/>
          <a:p>
            <a:pPr algn="ctr"/>
            <a:r>
              <a:rPr lang="en-GB" sz="1600" b="1" dirty="0" smtClean="0">
                <a:latin typeface="+mn-lt"/>
              </a:rPr>
              <a:t>Wholesalers</a:t>
            </a:r>
          </a:p>
        </p:txBody>
      </p:sp>
      <p:sp>
        <p:nvSpPr>
          <p:cNvPr id="8" name="Up-Down Arrow 7"/>
          <p:cNvSpPr/>
          <p:nvPr/>
        </p:nvSpPr>
        <p:spPr>
          <a:xfrm rot="3290898">
            <a:off x="2703768" y="1997333"/>
            <a:ext cx="190499" cy="1400172"/>
          </a:xfrm>
          <a:prstGeom prst="upDownArrow">
            <a:avLst>
              <a:gd name="adj1" fmla="val 36047"/>
              <a:gd name="adj2" fmla="val 98837"/>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2" name="Up-Down Arrow 51"/>
          <p:cNvSpPr/>
          <p:nvPr/>
        </p:nvSpPr>
        <p:spPr>
          <a:xfrm rot="966816">
            <a:off x="3524192" y="2350080"/>
            <a:ext cx="190499" cy="1400172"/>
          </a:xfrm>
          <a:prstGeom prst="upDownArrow">
            <a:avLst>
              <a:gd name="adj1" fmla="val 36047"/>
              <a:gd name="adj2" fmla="val 98837"/>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3" name="Up-Down Arrow 52"/>
          <p:cNvSpPr/>
          <p:nvPr/>
        </p:nvSpPr>
        <p:spPr>
          <a:xfrm rot="21049577">
            <a:off x="4704550" y="2284267"/>
            <a:ext cx="190499" cy="1788200"/>
          </a:xfrm>
          <a:prstGeom prst="upDownArrow">
            <a:avLst>
              <a:gd name="adj1" fmla="val 36047"/>
              <a:gd name="adj2" fmla="val 98837"/>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4" name="Up-Down Arrow 53"/>
          <p:cNvSpPr/>
          <p:nvPr/>
        </p:nvSpPr>
        <p:spPr>
          <a:xfrm rot="19095359">
            <a:off x="5572258" y="1873924"/>
            <a:ext cx="190499" cy="1682366"/>
          </a:xfrm>
          <a:prstGeom prst="upDownArrow">
            <a:avLst>
              <a:gd name="adj1" fmla="val 36047"/>
              <a:gd name="adj2" fmla="val 98837"/>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Down Arrow 9"/>
          <p:cNvSpPr/>
          <p:nvPr/>
        </p:nvSpPr>
        <p:spPr>
          <a:xfrm rot="17487552">
            <a:off x="2680021" y="1512255"/>
            <a:ext cx="175362" cy="669888"/>
          </a:xfrm>
          <a:prstGeom prst="downArrow">
            <a:avLst>
              <a:gd name="adj1" fmla="val 32808"/>
              <a:gd name="adj2" fmla="val 116175"/>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5" name="Down Arrow 54"/>
          <p:cNvSpPr/>
          <p:nvPr/>
        </p:nvSpPr>
        <p:spPr>
          <a:xfrm rot="4736547">
            <a:off x="5696771" y="1323416"/>
            <a:ext cx="204512" cy="858661"/>
          </a:xfrm>
          <a:prstGeom prst="downArrow">
            <a:avLst>
              <a:gd name="adj1" fmla="val 32808"/>
              <a:gd name="adj2" fmla="val 116175"/>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21" name="Straight Arrow Connector 20"/>
          <p:cNvCxnSpPr/>
          <p:nvPr/>
        </p:nvCxnSpPr>
        <p:spPr>
          <a:xfrm flipV="1">
            <a:off x="2171766" y="4219575"/>
            <a:ext cx="438084" cy="758358"/>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51" idx="0"/>
          </p:cNvCxnSpPr>
          <p:nvPr/>
        </p:nvCxnSpPr>
        <p:spPr>
          <a:xfrm flipH="1" flipV="1">
            <a:off x="3219451" y="4349259"/>
            <a:ext cx="47626" cy="636026"/>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151723" y="4033793"/>
            <a:ext cx="1195727" cy="338554"/>
          </a:xfrm>
          <a:prstGeom prst="rect">
            <a:avLst/>
          </a:prstGeom>
          <a:noFill/>
        </p:spPr>
        <p:txBody>
          <a:bodyPr wrap="square" rtlCol="0">
            <a:spAutoFit/>
          </a:bodyPr>
          <a:lstStyle/>
          <a:p>
            <a:pPr algn="ctr"/>
            <a:r>
              <a:rPr lang="en-GB" sz="1600" b="1" dirty="0" smtClean="0">
                <a:latin typeface="+mn-lt"/>
              </a:rPr>
              <a:t>Pharmacies</a:t>
            </a:r>
          </a:p>
        </p:txBody>
      </p:sp>
      <p:sp>
        <p:nvSpPr>
          <p:cNvPr id="59" name="TextBox 58"/>
          <p:cNvSpPr txBox="1"/>
          <p:nvPr/>
        </p:nvSpPr>
        <p:spPr>
          <a:xfrm>
            <a:off x="1000125" y="4325030"/>
            <a:ext cx="1276351" cy="338554"/>
          </a:xfrm>
          <a:prstGeom prst="rect">
            <a:avLst/>
          </a:prstGeom>
          <a:noFill/>
        </p:spPr>
        <p:txBody>
          <a:bodyPr wrap="square" rtlCol="0">
            <a:spAutoFit/>
          </a:bodyPr>
          <a:lstStyle/>
          <a:p>
            <a:pPr algn="ctr"/>
            <a:r>
              <a:rPr lang="en-GB" sz="1600" b="1" dirty="0" smtClean="0">
                <a:latin typeface="+mn-lt"/>
              </a:rPr>
              <a:t>Wholesalers</a:t>
            </a:r>
          </a:p>
        </p:txBody>
      </p:sp>
      <p:cxnSp>
        <p:nvCxnSpPr>
          <p:cNvPr id="60" name="Straight Arrow Connector 59"/>
          <p:cNvCxnSpPr>
            <a:stCxn id="58" idx="0"/>
          </p:cNvCxnSpPr>
          <p:nvPr/>
        </p:nvCxnSpPr>
        <p:spPr>
          <a:xfrm flipV="1">
            <a:off x="749587" y="3501533"/>
            <a:ext cx="291379" cy="532260"/>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a:stCxn id="59" idx="0"/>
          </p:cNvCxnSpPr>
          <p:nvPr/>
        </p:nvCxnSpPr>
        <p:spPr>
          <a:xfrm flipH="1" flipV="1">
            <a:off x="1590675" y="3689004"/>
            <a:ext cx="47626" cy="636026"/>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sp>
        <p:nvSpPr>
          <p:cNvPr id="62" name="TextBox 61"/>
          <p:cNvSpPr txBox="1"/>
          <p:nvPr/>
        </p:nvSpPr>
        <p:spPr>
          <a:xfrm>
            <a:off x="3884162" y="5292258"/>
            <a:ext cx="1195727" cy="338554"/>
          </a:xfrm>
          <a:prstGeom prst="rect">
            <a:avLst/>
          </a:prstGeom>
          <a:noFill/>
        </p:spPr>
        <p:txBody>
          <a:bodyPr wrap="square" rtlCol="0">
            <a:spAutoFit/>
          </a:bodyPr>
          <a:lstStyle/>
          <a:p>
            <a:pPr algn="ctr"/>
            <a:r>
              <a:rPr lang="en-GB" sz="1600" b="1" dirty="0" smtClean="0">
                <a:latin typeface="+mn-lt"/>
              </a:rPr>
              <a:t>Pharmacies</a:t>
            </a:r>
          </a:p>
        </p:txBody>
      </p:sp>
      <p:sp>
        <p:nvSpPr>
          <p:cNvPr id="63" name="TextBox 62"/>
          <p:cNvSpPr txBox="1"/>
          <p:nvPr/>
        </p:nvSpPr>
        <p:spPr>
          <a:xfrm>
            <a:off x="5184664" y="5299610"/>
            <a:ext cx="1276351" cy="338554"/>
          </a:xfrm>
          <a:prstGeom prst="rect">
            <a:avLst/>
          </a:prstGeom>
          <a:noFill/>
        </p:spPr>
        <p:txBody>
          <a:bodyPr wrap="square" rtlCol="0">
            <a:spAutoFit/>
          </a:bodyPr>
          <a:lstStyle/>
          <a:p>
            <a:pPr algn="ctr"/>
            <a:r>
              <a:rPr lang="en-GB" sz="1600" b="1" dirty="0" smtClean="0">
                <a:latin typeface="+mn-lt"/>
              </a:rPr>
              <a:t>Wholesalers</a:t>
            </a:r>
          </a:p>
        </p:txBody>
      </p:sp>
      <p:cxnSp>
        <p:nvCxnSpPr>
          <p:cNvPr id="64" name="Straight Arrow Connector 63"/>
          <p:cNvCxnSpPr/>
          <p:nvPr/>
        </p:nvCxnSpPr>
        <p:spPr>
          <a:xfrm flipV="1">
            <a:off x="4482025" y="4663584"/>
            <a:ext cx="219042" cy="660255"/>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H="1" flipV="1">
            <a:off x="5358054" y="4667272"/>
            <a:ext cx="275984" cy="632338"/>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6431146" y="4506027"/>
            <a:ext cx="1195727" cy="338554"/>
          </a:xfrm>
          <a:prstGeom prst="rect">
            <a:avLst/>
          </a:prstGeom>
          <a:noFill/>
        </p:spPr>
        <p:txBody>
          <a:bodyPr wrap="square" rtlCol="0">
            <a:spAutoFit/>
          </a:bodyPr>
          <a:lstStyle/>
          <a:p>
            <a:pPr algn="ctr"/>
            <a:r>
              <a:rPr lang="en-GB" sz="1600" b="1" dirty="0" smtClean="0">
                <a:latin typeface="+mn-lt"/>
              </a:rPr>
              <a:t>Pharmacies</a:t>
            </a:r>
          </a:p>
        </p:txBody>
      </p:sp>
      <p:sp>
        <p:nvSpPr>
          <p:cNvPr id="67" name="TextBox 66"/>
          <p:cNvSpPr txBox="1"/>
          <p:nvPr/>
        </p:nvSpPr>
        <p:spPr>
          <a:xfrm>
            <a:off x="7094766" y="4155753"/>
            <a:ext cx="1276351" cy="338554"/>
          </a:xfrm>
          <a:prstGeom prst="rect">
            <a:avLst/>
          </a:prstGeom>
          <a:noFill/>
        </p:spPr>
        <p:txBody>
          <a:bodyPr wrap="square" rtlCol="0">
            <a:spAutoFit/>
          </a:bodyPr>
          <a:lstStyle/>
          <a:p>
            <a:pPr algn="ctr"/>
            <a:r>
              <a:rPr lang="en-GB" sz="1600" b="1" dirty="0" smtClean="0">
                <a:latin typeface="+mn-lt"/>
              </a:rPr>
              <a:t>Wholesalers</a:t>
            </a:r>
          </a:p>
        </p:txBody>
      </p:sp>
      <p:cxnSp>
        <p:nvCxnSpPr>
          <p:cNvPr id="68" name="Straight Arrow Connector 67"/>
          <p:cNvCxnSpPr/>
          <p:nvPr/>
        </p:nvCxnSpPr>
        <p:spPr>
          <a:xfrm flipV="1">
            <a:off x="6875724" y="3749184"/>
            <a:ext cx="35628" cy="758358"/>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flipH="1" flipV="1">
            <a:off x="7200900" y="3689004"/>
            <a:ext cx="423321" cy="513375"/>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grpSp>
        <p:nvGrpSpPr>
          <p:cNvPr id="89" name="Group 88"/>
          <p:cNvGrpSpPr/>
          <p:nvPr/>
        </p:nvGrpSpPr>
        <p:grpSpPr>
          <a:xfrm>
            <a:off x="2156255" y="5723890"/>
            <a:ext cx="5471479" cy="538228"/>
            <a:chOff x="2023724" y="5743576"/>
            <a:chExt cx="5471479" cy="538228"/>
          </a:xfrm>
        </p:grpSpPr>
        <p:sp>
          <p:nvSpPr>
            <p:cNvPr id="88" name="Rectangle 87"/>
            <p:cNvSpPr/>
            <p:nvPr/>
          </p:nvSpPr>
          <p:spPr>
            <a:xfrm>
              <a:off x="2023724" y="5743576"/>
              <a:ext cx="5471479" cy="538228"/>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6" name="Down Arrow 75"/>
            <p:cNvSpPr/>
            <p:nvPr/>
          </p:nvSpPr>
          <p:spPr>
            <a:xfrm rot="5400000">
              <a:off x="2516742" y="5488606"/>
              <a:ext cx="204512" cy="858661"/>
            </a:xfrm>
            <a:prstGeom prst="downArrow">
              <a:avLst>
                <a:gd name="adj1" fmla="val 32808"/>
                <a:gd name="adj2" fmla="val 116175"/>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7" name="Up-Down Arrow 76"/>
            <p:cNvSpPr/>
            <p:nvPr/>
          </p:nvSpPr>
          <p:spPr>
            <a:xfrm rot="5400000">
              <a:off x="3947960" y="5479119"/>
              <a:ext cx="190499" cy="877631"/>
            </a:xfrm>
            <a:prstGeom prst="upDownArrow">
              <a:avLst>
                <a:gd name="adj1" fmla="val 36047"/>
                <a:gd name="adj2" fmla="val 98837"/>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78" name="Straight Arrow Connector 77"/>
            <p:cNvCxnSpPr/>
            <p:nvPr/>
          </p:nvCxnSpPr>
          <p:spPr>
            <a:xfrm flipH="1" flipV="1">
              <a:off x="6464585" y="5913538"/>
              <a:ext cx="847405" cy="8796"/>
            </a:xfrm>
            <a:prstGeom prst="straightConnector1">
              <a:avLst/>
            </a:prstGeom>
            <a:ln w="38100" cmpd="sng">
              <a:solidFill>
                <a:schemeClr val="tx1"/>
              </a:solidFill>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flipH="1">
              <a:off x="5038091" y="5917935"/>
              <a:ext cx="870428" cy="1"/>
            </a:xfrm>
            <a:prstGeom prst="straightConnector1">
              <a:avLst/>
            </a:prstGeom>
            <a:ln w="38100" cmpd="sng">
              <a:solidFill>
                <a:schemeClr val="tx1"/>
              </a:solidFill>
              <a:prstDash val="sysDash"/>
              <a:headEnd type="stealth" w="med" len="lg"/>
              <a:tailEnd type="stealth" w="med" len="lg"/>
            </a:ln>
            <a:effectLst/>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2023724" y="6020193"/>
              <a:ext cx="1195727" cy="261610"/>
            </a:xfrm>
            <a:prstGeom prst="rect">
              <a:avLst/>
            </a:prstGeom>
            <a:noFill/>
          </p:spPr>
          <p:txBody>
            <a:bodyPr wrap="square" rtlCol="0">
              <a:spAutoFit/>
            </a:bodyPr>
            <a:lstStyle/>
            <a:p>
              <a:pPr algn="ctr"/>
              <a:r>
                <a:rPr lang="en-GB" sz="1100" dirty="0" smtClean="0">
                  <a:latin typeface="+mn-lt"/>
                </a:rPr>
                <a:t>Data uploads</a:t>
              </a:r>
            </a:p>
          </p:txBody>
        </p:sp>
        <p:sp>
          <p:nvSpPr>
            <p:cNvPr id="85" name="TextBox 84"/>
            <p:cNvSpPr txBox="1"/>
            <p:nvPr/>
          </p:nvSpPr>
          <p:spPr>
            <a:xfrm>
              <a:off x="3458788" y="6020193"/>
              <a:ext cx="1195727" cy="261610"/>
            </a:xfrm>
            <a:prstGeom prst="rect">
              <a:avLst/>
            </a:prstGeom>
            <a:noFill/>
          </p:spPr>
          <p:txBody>
            <a:bodyPr wrap="square" rtlCol="0">
              <a:spAutoFit/>
            </a:bodyPr>
            <a:lstStyle/>
            <a:p>
              <a:pPr algn="ctr"/>
              <a:r>
                <a:rPr lang="en-GB" sz="1100" dirty="0" smtClean="0">
                  <a:latin typeface="+mn-lt"/>
                </a:rPr>
                <a:t>Data exchange</a:t>
              </a:r>
            </a:p>
          </p:txBody>
        </p:sp>
        <p:sp>
          <p:nvSpPr>
            <p:cNvPr id="86" name="TextBox 85"/>
            <p:cNvSpPr txBox="1"/>
            <p:nvPr/>
          </p:nvSpPr>
          <p:spPr>
            <a:xfrm>
              <a:off x="4898182" y="6020193"/>
              <a:ext cx="1195727" cy="261610"/>
            </a:xfrm>
            <a:prstGeom prst="rect">
              <a:avLst/>
            </a:prstGeom>
            <a:noFill/>
          </p:spPr>
          <p:txBody>
            <a:bodyPr wrap="square" rtlCol="0">
              <a:spAutoFit/>
            </a:bodyPr>
            <a:lstStyle/>
            <a:p>
              <a:pPr algn="ctr"/>
              <a:r>
                <a:rPr lang="en-GB" sz="1100" dirty="0" smtClean="0">
                  <a:latin typeface="+mn-lt"/>
                </a:rPr>
                <a:t>Verification</a:t>
              </a:r>
            </a:p>
          </p:txBody>
        </p:sp>
        <p:sp>
          <p:nvSpPr>
            <p:cNvPr id="87" name="TextBox 86"/>
            <p:cNvSpPr txBox="1"/>
            <p:nvPr/>
          </p:nvSpPr>
          <p:spPr>
            <a:xfrm>
              <a:off x="6299476" y="6020193"/>
              <a:ext cx="1195727" cy="261610"/>
            </a:xfrm>
            <a:prstGeom prst="rect">
              <a:avLst/>
            </a:prstGeom>
            <a:noFill/>
          </p:spPr>
          <p:txBody>
            <a:bodyPr wrap="square" rtlCol="0">
              <a:spAutoFit/>
            </a:bodyPr>
            <a:lstStyle/>
            <a:p>
              <a:pPr algn="ctr"/>
              <a:r>
                <a:rPr lang="en-GB" sz="1100" dirty="0" smtClean="0">
                  <a:latin typeface="+mn-lt"/>
                </a:rPr>
                <a:t>Authentication</a:t>
              </a:r>
            </a:p>
          </p:txBody>
        </p:sp>
      </p:grpSp>
      <p:sp>
        <p:nvSpPr>
          <p:cNvPr id="90" name="TextBox 89"/>
          <p:cNvSpPr txBox="1"/>
          <p:nvPr/>
        </p:nvSpPr>
        <p:spPr>
          <a:xfrm>
            <a:off x="2536614" y="1151092"/>
            <a:ext cx="797016" cy="415498"/>
          </a:xfrm>
          <a:prstGeom prst="rect">
            <a:avLst/>
          </a:prstGeom>
          <a:noFill/>
        </p:spPr>
        <p:txBody>
          <a:bodyPr wrap="square" rtlCol="0">
            <a:spAutoFit/>
          </a:bodyPr>
          <a:lstStyle/>
          <a:p>
            <a:r>
              <a:rPr lang="en-GB" sz="1050" dirty="0" smtClean="0">
                <a:latin typeface="+mn-lt"/>
              </a:rPr>
              <a:t>Unique Identifiers</a:t>
            </a:r>
          </a:p>
        </p:txBody>
      </p:sp>
      <p:sp>
        <p:nvSpPr>
          <p:cNvPr id="47" name="TextBox 46"/>
          <p:cNvSpPr txBox="1"/>
          <p:nvPr/>
        </p:nvSpPr>
        <p:spPr>
          <a:xfrm>
            <a:off x="5527483" y="1142925"/>
            <a:ext cx="797016" cy="415498"/>
          </a:xfrm>
          <a:prstGeom prst="rect">
            <a:avLst/>
          </a:prstGeom>
          <a:noFill/>
        </p:spPr>
        <p:txBody>
          <a:bodyPr wrap="square" rtlCol="0">
            <a:spAutoFit/>
          </a:bodyPr>
          <a:lstStyle/>
          <a:p>
            <a:r>
              <a:rPr lang="en-GB" sz="1050" dirty="0" smtClean="0">
                <a:latin typeface="+mn-lt"/>
              </a:rPr>
              <a:t>Unique Identifiers</a:t>
            </a:r>
          </a:p>
        </p:txBody>
      </p:sp>
      <p:sp>
        <p:nvSpPr>
          <p:cNvPr id="48" name="Slide Number Placeholder 4"/>
          <p:cNvSpPr>
            <a:spLocks noGrp="1"/>
          </p:cNvSpPr>
          <p:nvPr>
            <p:ph type="sldNum" sz="quarter" idx="12"/>
          </p:nvPr>
        </p:nvSpPr>
        <p:spPr>
          <a:xfrm>
            <a:off x="8521821" y="6288907"/>
            <a:ext cx="329956" cy="365125"/>
          </a:xfrm>
        </p:spPr>
        <p:txBody>
          <a:bodyPr/>
          <a:lstStyle/>
          <a:p>
            <a:fld id="{05530B4C-3CF7-F94D-8349-296E2D6C0A14}" type="slidenum">
              <a:rPr lang="en-US" smtClean="0"/>
              <a:t>7</a:t>
            </a:fld>
            <a:endParaRPr lang="en-US" dirty="0"/>
          </a:p>
        </p:txBody>
      </p:sp>
    </p:spTree>
    <p:extLst>
      <p:ext uri="{BB962C8B-B14F-4D97-AF65-F5344CB8AC3E}">
        <p14:creationId xmlns:p14="http://schemas.microsoft.com/office/powerpoint/2010/main" val="19668305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entagon 25"/>
          <p:cNvSpPr/>
          <p:nvPr/>
        </p:nvSpPr>
        <p:spPr>
          <a:xfrm>
            <a:off x="1072138" y="4866414"/>
            <a:ext cx="3055362" cy="275359"/>
          </a:xfrm>
          <a:prstGeom prst="homePlat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040966" y="184582"/>
            <a:ext cx="7645833" cy="677568"/>
          </a:xfrm>
        </p:spPr>
        <p:txBody>
          <a:bodyPr/>
          <a:lstStyle/>
          <a:p>
            <a:r>
              <a:rPr lang="en-GB" dirty="0" smtClean="0"/>
              <a:t>Falsified Medicines Directive (FMD) timeline</a:t>
            </a:r>
            <a:endParaRPr lang="en-GB" dirty="0"/>
          </a:p>
        </p:txBody>
      </p:sp>
      <p:sp>
        <p:nvSpPr>
          <p:cNvPr id="4" name="Slide Number Placeholder 3"/>
          <p:cNvSpPr>
            <a:spLocks noGrp="1"/>
          </p:cNvSpPr>
          <p:nvPr>
            <p:ph type="sldNum" sz="quarter" idx="4294967295"/>
          </p:nvPr>
        </p:nvSpPr>
        <p:spPr>
          <a:xfrm>
            <a:off x="5982326" y="6258026"/>
            <a:ext cx="2374518" cy="365125"/>
          </a:xfrm>
          <a:prstGeom prst="rect">
            <a:avLst/>
          </a:prstGeom>
        </p:spPr>
        <p:txBody>
          <a:bodyPr/>
          <a:lstStyle/>
          <a:p>
            <a:fld id="{0B29686A-D9EE-404F-B2D3-67C4D36FA6C9}" type="slidenum">
              <a:rPr lang="en-GB" smtClean="0"/>
              <a:pPr/>
              <a:t>8</a:t>
            </a:fld>
            <a:endParaRPr lang="en-GB" dirty="0"/>
          </a:p>
        </p:txBody>
      </p:sp>
      <p:sp>
        <p:nvSpPr>
          <p:cNvPr id="6" name="Pentagon 5"/>
          <p:cNvSpPr/>
          <p:nvPr/>
        </p:nvSpPr>
        <p:spPr>
          <a:xfrm>
            <a:off x="1153391" y="2791696"/>
            <a:ext cx="6837218" cy="275359"/>
          </a:xfrm>
          <a:prstGeom prst="homePlat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Pentagon 6"/>
          <p:cNvSpPr/>
          <p:nvPr/>
        </p:nvSpPr>
        <p:spPr>
          <a:xfrm>
            <a:off x="4127500" y="4866414"/>
            <a:ext cx="3863108" cy="275359"/>
          </a:xfrm>
          <a:prstGeom prst="homePlate">
            <a:avLst/>
          </a:prstGeom>
          <a:pattFill prst="zigZag">
            <a:fgClr>
              <a:schemeClr val="bg2"/>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p:cNvSpPr txBox="1"/>
          <p:nvPr/>
        </p:nvSpPr>
        <p:spPr>
          <a:xfrm>
            <a:off x="1579418" y="2760098"/>
            <a:ext cx="800100" cy="338554"/>
          </a:xfrm>
          <a:prstGeom prst="rect">
            <a:avLst/>
          </a:prstGeom>
          <a:noFill/>
        </p:spPr>
        <p:txBody>
          <a:bodyPr wrap="square" rtlCol="0">
            <a:spAutoFit/>
          </a:bodyPr>
          <a:lstStyle/>
          <a:p>
            <a:r>
              <a:rPr lang="en-GB" sz="1600" b="1" dirty="0" smtClean="0">
                <a:latin typeface="+mn-lt"/>
              </a:rPr>
              <a:t>2011</a:t>
            </a:r>
          </a:p>
        </p:txBody>
      </p:sp>
      <p:sp>
        <p:nvSpPr>
          <p:cNvPr id="12" name="TextBox 11"/>
          <p:cNvSpPr txBox="1"/>
          <p:nvPr/>
        </p:nvSpPr>
        <p:spPr>
          <a:xfrm>
            <a:off x="3908713" y="2760098"/>
            <a:ext cx="800100" cy="338554"/>
          </a:xfrm>
          <a:prstGeom prst="rect">
            <a:avLst/>
          </a:prstGeom>
          <a:noFill/>
        </p:spPr>
        <p:txBody>
          <a:bodyPr wrap="square" rtlCol="0">
            <a:spAutoFit/>
          </a:bodyPr>
          <a:lstStyle/>
          <a:p>
            <a:r>
              <a:rPr lang="en-GB" sz="1600" b="1" dirty="0" smtClean="0">
                <a:latin typeface="+mn-lt"/>
              </a:rPr>
              <a:t>2013</a:t>
            </a:r>
          </a:p>
        </p:txBody>
      </p:sp>
      <p:sp>
        <p:nvSpPr>
          <p:cNvPr id="13" name="TextBox 12"/>
          <p:cNvSpPr txBox="1"/>
          <p:nvPr/>
        </p:nvSpPr>
        <p:spPr>
          <a:xfrm>
            <a:off x="6490010" y="2760098"/>
            <a:ext cx="800100" cy="338554"/>
          </a:xfrm>
          <a:prstGeom prst="rect">
            <a:avLst/>
          </a:prstGeom>
          <a:noFill/>
        </p:spPr>
        <p:txBody>
          <a:bodyPr wrap="square" rtlCol="0">
            <a:spAutoFit/>
          </a:bodyPr>
          <a:lstStyle/>
          <a:p>
            <a:r>
              <a:rPr lang="en-GB" sz="1600" b="1" dirty="0" smtClean="0">
                <a:latin typeface="+mn-lt"/>
              </a:rPr>
              <a:t>2015</a:t>
            </a:r>
          </a:p>
        </p:txBody>
      </p:sp>
      <p:sp>
        <p:nvSpPr>
          <p:cNvPr id="14" name="TextBox 13"/>
          <p:cNvSpPr txBox="1"/>
          <p:nvPr/>
        </p:nvSpPr>
        <p:spPr>
          <a:xfrm>
            <a:off x="1579418" y="4834816"/>
            <a:ext cx="800100" cy="338554"/>
          </a:xfrm>
          <a:prstGeom prst="rect">
            <a:avLst/>
          </a:prstGeom>
          <a:noFill/>
        </p:spPr>
        <p:txBody>
          <a:bodyPr wrap="square" rtlCol="0">
            <a:spAutoFit/>
          </a:bodyPr>
          <a:lstStyle/>
          <a:p>
            <a:r>
              <a:rPr lang="en-GB" sz="1600" b="1" dirty="0" smtClean="0">
                <a:latin typeface="+mn-lt"/>
              </a:rPr>
              <a:t>2016</a:t>
            </a:r>
          </a:p>
        </p:txBody>
      </p:sp>
      <p:sp>
        <p:nvSpPr>
          <p:cNvPr id="15" name="TextBox 14"/>
          <p:cNvSpPr txBox="1"/>
          <p:nvPr/>
        </p:nvSpPr>
        <p:spPr>
          <a:xfrm>
            <a:off x="5424052" y="4826164"/>
            <a:ext cx="800100" cy="338554"/>
          </a:xfrm>
          <a:prstGeom prst="rect">
            <a:avLst/>
          </a:prstGeom>
          <a:noFill/>
        </p:spPr>
        <p:txBody>
          <a:bodyPr wrap="square" rtlCol="0">
            <a:spAutoFit/>
          </a:bodyPr>
          <a:lstStyle/>
          <a:p>
            <a:r>
              <a:rPr lang="en-GB" sz="1600" b="1" dirty="0" smtClean="0">
                <a:latin typeface="+mn-lt"/>
              </a:rPr>
              <a:t>2019</a:t>
            </a:r>
          </a:p>
        </p:txBody>
      </p:sp>
      <p:sp>
        <p:nvSpPr>
          <p:cNvPr id="16" name="TextBox 15"/>
          <p:cNvSpPr txBox="1"/>
          <p:nvPr/>
        </p:nvSpPr>
        <p:spPr>
          <a:xfrm>
            <a:off x="6909954" y="4834816"/>
            <a:ext cx="800100" cy="338554"/>
          </a:xfrm>
          <a:prstGeom prst="rect">
            <a:avLst/>
          </a:prstGeom>
          <a:noFill/>
        </p:spPr>
        <p:txBody>
          <a:bodyPr wrap="square" rtlCol="0">
            <a:spAutoFit/>
          </a:bodyPr>
          <a:lstStyle/>
          <a:p>
            <a:r>
              <a:rPr lang="en-GB" sz="1600" b="1" dirty="0" smtClean="0">
                <a:latin typeface="+mn-lt"/>
              </a:rPr>
              <a:t>2024</a:t>
            </a:r>
          </a:p>
        </p:txBody>
      </p:sp>
      <p:sp>
        <p:nvSpPr>
          <p:cNvPr id="17" name="TextBox 16"/>
          <p:cNvSpPr txBox="1"/>
          <p:nvPr/>
        </p:nvSpPr>
        <p:spPr>
          <a:xfrm>
            <a:off x="1040966" y="1272020"/>
            <a:ext cx="1411289" cy="830997"/>
          </a:xfrm>
          <a:prstGeom prst="rect">
            <a:avLst/>
          </a:prstGeom>
          <a:noFill/>
        </p:spPr>
        <p:txBody>
          <a:bodyPr wrap="square" rtlCol="0">
            <a:spAutoFit/>
          </a:bodyPr>
          <a:lstStyle/>
          <a:p>
            <a:pPr algn="ctr"/>
            <a:r>
              <a:rPr lang="en-GB" sz="1600" dirty="0" smtClean="0">
                <a:latin typeface="+mn-lt"/>
              </a:rPr>
              <a:t>Directive 2011/62/EU adopted</a:t>
            </a:r>
          </a:p>
        </p:txBody>
      </p:sp>
      <p:cxnSp>
        <p:nvCxnSpPr>
          <p:cNvPr id="19" name="Straight Connector 18"/>
          <p:cNvCxnSpPr/>
          <p:nvPr/>
        </p:nvCxnSpPr>
        <p:spPr>
          <a:xfrm>
            <a:off x="1839191" y="2186420"/>
            <a:ext cx="0" cy="605276"/>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22" idx="2"/>
          </p:cNvCxnSpPr>
          <p:nvPr/>
        </p:nvCxnSpPr>
        <p:spPr>
          <a:xfrm flipH="1">
            <a:off x="4204854" y="2349238"/>
            <a:ext cx="3464" cy="442458"/>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200400" y="1272020"/>
            <a:ext cx="2015835" cy="1077218"/>
          </a:xfrm>
          <a:prstGeom prst="rect">
            <a:avLst/>
          </a:prstGeom>
          <a:noFill/>
        </p:spPr>
        <p:txBody>
          <a:bodyPr wrap="square" rtlCol="0">
            <a:spAutoFit/>
          </a:bodyPr>
          <a:lstStyle/>
          <a:p>
            <a:pPr algn="ctr"/>
            <a:r>
              <a:rPr lang="en-GB" sz="1600" dirty="0" smtClean="0">
                <a:latin typeface="+mn-lt"/>
              </a:rPr>
              <a:t>First elements of Directive come in to force (APIs and excipients)</a:t>
            </a:r>
          </a:p>
        </p:txBody>
      </p:sp>
      <p:cxnSp>
        <p:nvCxnSpPr>
          <p:cNvPr id="23" name="Straight Connector 22"/>
          <p:cNvCxnSpPr/>
          <p:nvPr/>
        </p:nvCxnSpPr>
        <p:spPr>
          <a:xfrm>
            <a:off x="6384937" y="2186420"/>
            <a:ext cx="0" cy="625012"/>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5432756" y="1337335"/>
            <a:ext cx="1407968" cy="830997"/>
          </a:xfrm>
          <a:prstGeom prst="rect">
            <a:avLst/>
          </a:prstGeom>
          <a:noFill/>
        </p:spPr>
        <p:txBody>
          <a:bodyPr wrap="square" rtlCol="0">
            <a:spAutoFit/>
          </a:bodyPr>
          <a:lstStyle/>
          <a:p>
            <a:pPr algn="ctr"/>
            <a:r>
              <a:rPr lang="en-GB" sz="1600" dirty="0" smtClean="0">
                <a:latin typeface="+mn-lt"/>
              </a:rPr>
              <a:t>EMVO and European Hub established</a:t>
            </a:r>
          </a:p>
        </p:txBody>
      </p:sp>
      <p:cxnSp>
        <p:nvCxnSpPr>
          <p:cNvPr id="29" name="Straight Connector 28"/>
          <p:cNvCxnSpPr/>
          <p:nvPr/>
        </p:nvCxnSpPr>
        <p:spPr>
          <a:xfrm>
            <a:off x="1746610" y="4369242"/>
            <a:ext cx="1" cy="497172"/>
          </a:xfrm>
          <a:prstGeom prst="line">
            <a:avLst/>
          </a:prstGeom>
          <a:ln w="25400" cmpd="sng">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883227" y="3328895"/>
            <a:ext cx="1911927" cy="1077218"/>
          </a:xfrm>
          <a:prstGeom prst="rect">
            <a:avLst/>
          </a:prstGeom>
          <a:noFill/>
        </p:spPr>
        <p:txBody>
          <a:bodyPr wrap="square" rtlCol="0">
            <a:spAutoFit/>
          </a:bodyPr>
          <a:lstStyle/>
          <a:p>
            <a:pPr algn="ctr"/>
            <a:r>
              <a:rPr lang="en-GB" sz="1600" dirty="0" smtClean="0">
                <a:latin typeface="+mn-lt"/>
              </a:rPr>
              <a:t>Delegated </a:t>
            </a:r>
            <a:r>
              <a:rPr lang="en-GB" sz="1600" dirty="0" smtClean="0"/>
              <a:t>Regulation</a:t>
            </a:r>
            <a:endParaRPr lang="en-GB" sz="1600" dirty="0"/>
          </a:p>
          <a:p>
            <a:pPr algn="ctr"/>
            <a:r>
              <a:rPr lang="en-GB" sz="1600" dirty="0" smtClean="0">
                <a:latin typeface="+mn-lt"/>
              </a:rPr>
              <a:t>2016/161</a:t>
            </a:r>
            <a:br>
              <a:rPr lang="en-GB" sz="1600" dirty="0" smtClean="0">
                <a:latin typeface="+mn-lt"/>
              </a:rPr>
            </a:br>
            <a:r>
              <a:rPr lang="en-GB" sz="1600" dirty="0" smtClean="0">
                <a:latin typeface="+mn-lt"/>
              </a:rPr>
              <a:t>published</a:t>
            </a:r>
          </a:p>
        </p:txBody>
      </p:sp>
      <p:cxnSp>
        <p:nvCxnSpPr>
          <p:cNvPr id="31" name="Straight Connector 30"/>
          <p:cNvCxnSpPr/>
          <p:nvPr/>
        </p:nvCxnSpPr>
        <p:spPr>
          <a:xfrm>
            <a:off x="5671992" y="4507625"/>
            <a:ext cx="0" cy="300163"/>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4643076" y="3672281"/>
            <a:ext cx="1849582" cy="830997"/>
          </a:xfrm>
          <a:prstGeom prst="rect">
            <a:avLst/>
          </a:prstGeom>
          <a:noFill/>
        </p:spPr>
        <p:txBody>
          <a:bodyPr wrap="square" rtlCol="0">
            <a:spAutoFit/>
          </a:bodyPr>
          <a:lstStyle/>
          <a:p>
            <a:pPr algn="ctr"/>
            <a:r>
              <a:rPr lang="en-GB" sz="1600" dirty="0" smtClean="0"/>
              <a:t>Full requirements of Directive start (scanning)</a:t>
            </a:r>
            <a:endParaRPr lang="en-GB" sz="1600" dirty="0" smtClean="0">
              <a:latin typeface="+mn-lt"/>
            </a:endParaRPr>
          </a:p>
        </p:txBody>
      </p:sp>
      <p:cxnSp>
        <p:nvCxnSpPr>
          <p:cNvPr id="36" name="Straight Connector 35"/>
          <p:cNvCxnSpPr>
            <a:stCxn id="37" idx="2"/>
          </p:cNvCxnSpPr>
          <p:nvPr/>
        </p:nvCxnSpPr>
        <p:spPr>
          <a:xfrm>
            <a:off x="7214754" y="4507625"/>
            <a:ext cx="0" cy="358789"/>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289963" y="3676628"/>
            <a:ext cx="1849582" cy="830997"/>
          </a:xfrm>
          <a:prstGeom prst="rect">
            <a:avLst/>
          </a:prstGeom>
          <a:noFill/>
        </p:spPr>
        <p:txBody>
          <a:bodyPr wrap="square" rtlCol="0">
            <a:spAutoFit/>
          </a:bodyPr>
          <a:lstStyle/>
          <a:p>
            <a:pPr algn="ctr"/>
            <a:r>
              <a:rPr lang="en-GB" sz="1600" dirty="0" smtClean="0"/>
              <a:t>End of non-2D packs (could be earlier)</a:t>
            </a:r>
            <a:endParaRPr lang="en-GB" sz="1600" dirty="0" smtClean="0">
              <a:latin typeface="+mn-lt"/>
            </a:endParaRPr>
          </a:p>
        </p:txBody>
      </p:sp>
      <p:cxnSp>
        <p:nvCxnSpPr>
          <p:cNvPr id="28" name="Straight Connector 27"/>
          <p:cNvCxnSpPr/>
          <p:nvPr/>
        </p:nvCxnSpPr>
        <p:spPr>
          <a:xfrm>
            <a:off x="5824102" y="5187652"/>
            <a:ext cx="0" cy="454875"/>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5561732" y="5614432"/>
            <a:ext cx="924791" cy="338554"/>
          </a:xfrm>
          <a:prstGeom prst="rect">
            <a:avLst/>
          </a:prstGeom>
          <a:noFill/>
        </p:spPr>
        <p:txBody>
          <a:bodyPr wrap="square" rtlCol="0">
            <a:spAutoFit/>
          </a:bodyPr>
          <a:lstStyle/>
          <a:p>
            <a:pPr algn="ctr"/>
            <a:r>
              <a:rPr lang="en-GB" sz="1600" dirty="0" err="1" smtClean="0"/>
              <a:t>Brexit</a:t>
            </a:r>
            <a:r>
              <a:rPr lang="en-GB" sz="1600" dirty="0" smtClean="0"/>
              <a:t>?</a:t>
            </a:r>
            <a:endParaRPr lang="en-GB" sz="1600" dirty="0" smtClean="0">
              <a:latin typeface="+mn-lt"/>
            </a:endParaRPr>
          </a:p>
        </p:txBody>
      </p:sp>
      <p:sp>
        <p:nvSpPr>
          <p:cNvPr id="34" name="TextBox 33"/>
          <p:cNvSpPr txBox="1"/>
          <p:nvPr/>
        </p:nvSpPr>
        <p:spPr>
          <a:xfrm>
            <a:off x="3073977" y="4834794"/>
            <a:ext cx="800100" cy="338554"/>
          </a:xfrm>
          <a:prstGeom prst="rect">
            <a:avLst/>
          </a:prstGeom>
          <a:noFill/>
        </p:spPr>
        <p:txBody>
          <a:bodyPr wrap="square" rtlCol="0">
            <a:spAutoFit/>
          </a:bodyPr>
          <a:lstStyle/>
          <a:p>
            <a:r>
              <a:rPr lang="en-GB" sz="1600" b="1" dirty="0" smtClean="0">
                <a:latin typeface="+mn-lt"/>
              </a:rPr>
              <a:t>2017</a:t>
            </a:r>
          </a:p>
        </p:txBody>
      </p:sp>
      <p:sp>
        <p:nvSpPr>
          <p:cNvPr id="38" name="TextBox 37"/>
          <p:cNvSpPr txBox="1"/>
          <p:nvPr/>
        </p:nvSpPr>
        <p:spPr>
          <a:xfrm>
            <a:off x="2594263" y="3328895"/>
            <a:ext cx="959427" cy="830997"/>
          </a:xfrm>
          <a:prstGeom prst="rect">
            <a:avLst/>
          </a:prstGeom>
          <a:noFill/>
        </p:spPr>
        <p:txBody>
          <a:bodyPr wrap="square" rtlCol="0">
            <a:spAutoFit/>
          </a:bodyPr>
          <a:lstStyle/>
          <a:p>
            <a:pPr algn="ctr"/>
            <a:r>
              <a:rPr lang="en-GB" sz="1600" dirty="0" smtClean="0"/>
              <a:t>Set up NMVOs/</a:t>
            </a:r>
            <a:br>
              <a:rPr lang="en-GB" sz="1600" dirty="0" smtClean="0"/>
            </a:br>
            <a:r>
              <a:rPr lang="en-GB" sz="1600" dirty="0" smtClean="0"/>
              <a:t>pick BSPs</a:t>
            </a:r>
            <a:endParaRPr lang="en-GB" sz="1600" dirty="0" smtClean="0">
              <a:latin typeface="+mn-lt"/>
            </a:endParaRPr>
          </a:p>
        </p:txBody>
      </p:sp>
      <p:cxnSp>
        <p:nvCxnSpPr>
          <p:cNvPr id="39" name="Straight Connector 38"/>
          <p:cNvCxnSpPr>
            <a:stCxn id="38" idx="2"/>
          </p:cNvCxnSpPr>
          <p:nvPr/>
        </p:nvCxnSpPr>
        <p:spPr>
          <a:xfrm>
            <a:off x="3073977" y="4159892"/>
            <a:ext cx="0" cy="706522"/>
          </a:xfrm>
          <a:prstGeom prst="line">
            <a:avLst/>
          </a:prstGeom>
          <a:ln w="25400" cmpd="sng">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4267200" y="4834794"/>
            <a:ext cx="800100" cy="338554"/>
          </a:xfrm>
          <a:prstGeom prst="rect">
            <a:avLst/>
          </a:prstGeom>
          <a:noFill/>
        </p:spPr>
        <p:txBody>
          <a:bodyPr wrap="square" rtlCol="0">
            <a:spAutoFit/>
          </a:bodyPr>
          <a:lstStyle/>
          <a:p>
            <a:r>
              <a:rPr lang="en-GB" sz="1600" b="1" dirty="0" smtClean="0">
                <a:latin typeface="+mn-lt"/>
              </a:rPr>
              <a:t>2018</a:t>
            </a:r>
          </a:p>
        </p:txBody>
      </p:sp>
      <p:sp>
        <p:nvSpPr>
          <p:cNvPr id="47" name="TextBox 46"/>
          <p:cNvSpPr txBox="1"/>
          <p:nvPr/>
        </p:nvSpPr>
        <p:spPr>
          <a:xfrm>
            <a:off x="3858490" y="3951120"/>
            <a:ext cx="959427" cy="584775"/>
          </a:xfrm>
          <a:prstGeom prst="rect">
            <a:avLst/>
          </a:prstGeom>
          <a:noFill/>
        </p:spPr>
        <p:txBody>
          <a:bodyPr wrap="square" rtlCol="0">
            <a:spAutoFit/>
          </a:bodyPr>
          <a:lstStyle/>
          <a:p>
            <a:pPr algn="ctr"/>
            <a:r>
              <a:rPr lang="en-GB" sz="1600" dirty="0" smtClean="0"/>
              <a:t>FMD pilots</a:t>
            </a:r>
            <a:endParaRPr lang="en-GB" sz="1600" dirty="0" smtClean="0">
              <a:latin typeface="+mn-lt"/>
            </a:endParaRPr>
          </a:p>
        </p:txBody>
      </p:sp>
      <p:cxnSp>
        <p:nvCxnSpPr>
          <p:cNvPr id="48" name="Straight Connector 47"/>
          <p:cNvCxnSpPr/>
          <p:nvPr/>
        </p:nvCxnSpPr>
        <p:spPr>
          <a:xfrm>
            <a:off x="4525818" y="4507624"/>
            <a:ext cx="0" cy="300164"/>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009136" y="5491321"/>
            <a:ext cx="1244310" cy="584775"/>
          </a:xfrm>
          <a:prstGeom prst="rect">
            <a:avLst/>
          </a:prstGeom>
          <a:noFill/>
        </p:spPr>
        <p:txBody>
          <a:bodyPr wrap="square" rtlCol="0">
            <a:spAutoFit/>
          </a:bodyPr>
          <a:lstStyle/>
          <a:p>
            <a:pPr algn="r"/>
            <a:r>
              <a:rPr lang="en-GB" sz="1600" dirty="0" smtClean="0"/>
              <a:t>FMD </a:t>
            </a:r>
            <a:r>
              <a:rPr lang="en-GB" sz="1600" dirty="0" err="1" smtClean="0"/>
              <a:t>onboarding</a:t>
            </a:r>
            <a:endParaRPr lang="en-GB" sz="1600" dirty="0" smtClean="0">
              <a:latin typeface="+mn-lt"/>
            </a:endParaRPr>
          </a:p>
        </p:txBody>
      </p:sp>
      <p:cxnSp>
        <p:nvCxnSpPr>
          <p:cNvPr id="50" name="Straight Connector 49"/>
          <p:cNvCxnSpPr/>
          <p:nvPr/>
        </p:nvCxnSpPr>
        <p:spPr>
          <a:xfrm>
            <a:off x="5046518" y="5187652"/>
            <a:ext cx="0" cy="325185"/>
          </a:xfrm>
          <a:prstGeom prst="line">
            <a:avLst/>
          </a:prstGeom>
          <a:ln w="25400" cmpd="sng">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7435561" y="2309530"/>
            <a:ext cx="0" cy="625012"/>
          </a:xfrm>
          <a:prstGeom prst="line">
            <a:avLst/>
          </a:prstGeom>
          <a:ln w="254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927521" y="1721705"/>
            <a:ext cx="1759278" cy="584775"/>
          </a:xfrm>
          <a:prstGeom prst="rect">
            <a:avLst/>
          </a:prstGeom>
          <a:noFill/>
        </p:spPr>
        <p:txBody>
          <a:bodyPr wrap="square" rtlCol="0">
            <a:spAutoFit/>
          </a:bodyPr>
          <a:lstStyle/>
          <a:p>
            <a:pPr algn="ctr"/>
            <a:r>
              <a:rPr lang="en-GB" sz="1600" dirty="0" smtClean="0">
                <a:latin typeface="+mn-lt"/>
              </a:rPr>
              <a:t>EU logo for online pharmacies starts</a:t>
            </a:r>
          </a:p>
        </p:txBody>
      </p:sp>
    </p:spTree>
    <p:extLst>
      <p:ext uri="{BB962C8B-B14F-4D97-AF65-F5344CB8AC3E}">
        <p14:creationId xmlns:p14="http://schemas.microsoft.com/office/powerpoint/2010/main" val="4477611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5982326" y="6258026"/>
            <a:ext cx="2374518" cy="365125"/>
          </a:xfrm>
          <a:prstGeom prst="rect">
            <a:avLst/>
          </a:prstGeom>
        </p:spPr>
        <p:txBody>
          <a:bodyPr/>
          <a:lstStyle/>
          <a:p>
            <a:fld id="{0B29686A-D9EE-404F-B2D3-67C4D36FA6C9}" type="slidenum">
              <a:rPr lang="en-GB" smtClean="0"/>
              <a:pPr/>
              <a:t>9</a:t>
            </a:fld>
            <a:endParaRPr lang="en-GB"/>
          </a:p>
        </p:txBody>
      </p:sp>
      <p:pic>
        <p:nvPicPr>
          <p:cNvPr id="7" name="Content Placeholder 6"/>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249418" y="658813"/>
            <a:ext cx="6638163" cy="5305569"/>
          </a:xfrm>
        </p:spPr>
      </p:pic>
    </p:spTree>
    <p:extLst>
      <p:ext uri="{BB962C8B-B14F-4D97-AF65-F5344CB8AC3E}">
        <p14:creationId xmlns:p14="http://schemas.microsoft.com/office/powerpoint/2010/main" val="38472429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578" y="2020824"/>
            <a:ext cx="6296856" cy="2441448"/>
          </a:xfrm>
        </p:spPr>
        <p:txBody>
          <a:bodyPr>
            <a:normAutofit/>
          </a:bodyPr>
          <a:lstStyle/>
          <a:p>
            <a:r>
              <a:rPr lang="en-US" dirty="0" smtClean="0"/>
              <a:t>FMD Delegated Regulation –</a:t>
            </a:r>
            <a:br>
              <a:rPr lang="en-US" dirty="0" smtClean="0"/>
            </a:br>
            <a:r>
              <a:rPr lang="en-US" dirty="0" smtClean="0"/>
              <a:t>key questions answered</a:t>
            </a:r>
            <a:endParaRPr lang="en-US" dirty="0"/>
          </a:p>
        </p:txBody>
      </p:sp>
    </p:spTree>
    <p:extLst>
      <p:ext uri="{BB962C8B-B14F-4D97-AF65-F5344CB8AC3E}">
        <p14:creationId xmlns:p14="http://schemas.microsoft.com/office/powerpoint/2010/main" val="25210368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FMD – key questions answered</a:t>
            </a:r>
            <a:endParaRPr lang="en-GB" dirty="0"/>
          </a:p>
        </p:txBody>
      </p:sp>
      <p:sp>
        <p:nvSpPr>
          <p:cNvPr id="3" name="Content Placeholder 2"/>
          <p:cNvSpPr>
            <a:spLocks noGrp="1"/>
          </p:cNvSpPr>
          <p:nvPr>
            <p:ph idx="1"/>
          </p:nvPr>
        </p:nvSpPr>
        <p:spPr/>
        <p:txBody>
          <a:bodyPr>
            <a:normAutofit/>
          </a:bodyPr>
          <a:lstStyle/>
          <a:p>
            <a:r>
              <a:rPr lang="en-GB" sz="3600" dirty="0" smtClean="0"/>
              <a:t>Who is involved?</a:t>
            </a:r>
          </a:p>
          <a:p>
            <a:pPr algn="ctr"/>
            <a:r>
              <a:rPr lang="en-GB" sz="13000" dirty="0" smtClean="0"/>
              <a:t>You are</a:t>
            </a:r>
          </a:p>
          <a:p>
            <a:endParaRPr lang="en-GB" sz="2000" dirty="0" smtClean="0"/>
          </a:p>
          <a:p>
            <a:r>
              <a:rPr lang="en-GB" sz="2000" dirty="0" smtClean="0"/>
              <a:t>“</a:t>
            </a:r>
            <a:r>
              <a:rPr lang="en-GB" sz="2000" b="1" i="1" dirty="0" smtClean="0"/>
              <a:t>Persons authorised or entitled to supply medicinal products </a:t>
            </a:r>
            <a:r>
              <a:rPr lang="en-GB" sz="2000" i="1" dirty="0" smtClean="0"/>
              <a:t>to the public shall verify the safety features and decommission the unique identifier of any medicinal product bearing the safety features they supply to the public </a:t>
            </a:r>
            <a:r>
              <a:rPr lang="en-GB" sz="2000" b="1" i="1" dirty="0" smtClean="0"/>
              <a:t>at the time of supplying it to the public</a:t>
            </a:r>
            <a:r>
              <a:rPr lang="en-GB" sz="2000" i="1" dirty="0" smtClean="0"/>
              <a:t>.”</a:t>
            </a:r>
          </a:p>
          <a:p>
            <a:pPr algn="r"/>
            <a:r>
              <a:rPr lang="en-GB" sz="2000" dirty="0" smtClean="0"/>
              <a:t>Delegated Regulation 2016/161, Article 25(1)</a:t>
            </a:r>
            <a:endParaRPr lang="en-GB" sz="2000" dirty="0"/>
          </a:p>
        </p:txBody>
      </p:sp>
      <p:sp>
        <p:nvSpPr>
          <p:cNvPr id="5" name="Slide Number Placeholder 4"/>
          <p:cNvSpPr>
            <a:spLocks noGrp="1"/>
          </p:cNvSpPr>
          <p:nvPr>
            <p:ph type="sldNum" sz="quarter" idx="12"/>
          </p:nvPr>
        </p:nvSpPr>
        <p:spPr/>
        <p:txBody>
          <a:bodyPr/>
          <a:lstStyle/>
          <a:p>
            <a:fld id="{05530B4C-3CF7-F94D-8349-296E2D6C0A14}" type="slidenum">
              <a:rPr lang="en-US" smtClean="0"/>
              <a:t>11</a:t>
            </a:fld>
            <a:endParaRPr lang="en-US"/>
          </a:p>
        </p:txBody>
      </p:sp>
    </p:spTree>
    <p:extLst>
      <p:ext uri="{BB962C8B-B14F-4D97-AF65-F5344CB8AC3E}">
        <p14:creationId xmlns:p14="http://schemas.microsoft.com/office/powerpoint/2010/main" val="38959481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FMD – key questions answered</a:t>
            </a:r>
            <a:endParaRPr lang="en-GB" dirty="0"/>
          </a:p>
        </p:txBody>
      </p:sp>
      <p:sp>
        <p:nvSpPr>
          <p:cNvPr id="3" name="Content Placeholder 2"/>
          <p:cNvSpPr>
            <a:spLocks noGrp="1"/>
          </p:cNvSpPr>
          <p:nvPr>
            <p:ph idx="1"/>
          </p:nvPr>
        </p:nvSpPr>
        <p:spPr/>
        <p:txBody>
          <a:bodyPr>
            <a:normAutofit/>
          </a:bodyPr>
          <a:lstStyle/>
          <a:p>
            <a:r>
              <a:rPr lang="en-GB" sz="3600" dirty="0" smtClean="0"/>
              <a:t>What is included?</a:t>
            </a:r>
          </a:p>
          <a:p>
            <a:pPr algn="ctr"/>
            <a:r>
              <a:rPr lang="en-GB" sz="13000" dirty="0" smtClean="0"/>
              <a:t>Everything</a:t>
            </a:r>
          </a:p>
          <a:p>
            <a:endParaRPr lang="en-GB" sz="2000" dirty="0" smtClean="0"/>
          </a:p>
          <a:p>
            <a:r>
              <a:rPr lang="en-GB" sz="2000" dirty="0" smtClean="0"/>
              <a:t>“</a:t>
            </a:r>
            <a:r>
              <a:rPr lang="en-GB" sz="2000" i="1" dirty="0" smtClean="0"/>
              <a:t>This Regulation applies to: </a:t>
            </a:r>
            <a:r>
              <a:rPr lang="en-GB" sz="2000" b="1" i="1" dirty="0" smtClean="0"/>
              <a:t>medicinal products subject to prescription … </a:t>
            </a:r>
            <a:r>
              <a:rPr lang="en-GB" sz="2000" i="1" dirty="0" smtClean="0"/>
              <a:t>unless included in the list set out in Annex 1; medicinal products not subject to prescription included in the list set out in Annex 2”</a:t>
            </a:r>
          </a:p>
          <a:p>
            <a:pPr algn="r"/>
            <a:r>
              <a:rPr lang="en-GB" sz="2000" dirty="0"/>
              <a:t>Delegated Regulation 2016/161, </a:t>
            </a:r>
            <a:r>
              <a:rPr lang="en-GB" sz="2000" dirty="0" smtClean="0"/>
              <a:t>Article 2(1)</a:t>
            </a:r>
            <a:endParaRPr lang="en-GB" sz="2000" dirty="0"/>
          </a:p>
        </p:txBody>
      </p:sp>
      <p:sp>
        <p:nvSpPr>
          <p:cNvPr id="5" name="Slide Number Placeholder 4"/>
          <p:cNvSpPr>
            <a:spLocks noGrp="1"/>
          </p:cNvSpPr>
          <p:nvPr>
            <p:ph type="sldNum" sz="quarter" idx="12"/>
          </p:nvPr>
        </p:nvSpPr>
        <p:spPr/>
        <p:txBody>
          <a:bodyPr/>
          <a:lstStyle/>
          <a:p>
            <a:fld id="{05530B4C-3CF7-F94D-8349-296E2D6C0A14}" type="slidenum">
              <a:rPr lang="en-US" smtClean="0"/>
              <a:t>12</a:t>
            </a:fld>
            <a:endParaRPr lang="en-US"/>
          </a:p>
        </p:txBody>
      </p:sp>
    </p:spTree>
    <p:extLst>
      <p:ext uri="{BB962C8B-B14F-4D97-AF65-F5344CB8AC3E}">
        <p14:creationId xmlns:p14="http://schemas.microsoft.com/office/powerpoint/2010/main" val="39544581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FMD – key questions answered</a:t>
            </a:r>
            <a:endParaRPr lang="en-GB" dirty="0"/>
          </a:p>
        </p:txBody>
      </p:sp>
      <p:sp>
        <p:nvSpPr>
          <p:cNvPr id="3" name="Content Placeholder 2"/>
          <p:cNvSpPr>
            <a:spLocks noGrp="1"/>
          </p:cNvSpPr>
          <p:nvPr>
            <p:ph idx="1"/>
          </p:nvPr>
        </p:nvSpPr>
        <p:spPr/>
        <p:txBody>
          <a:bodyPr>
            <a:normAutofit/>
          </a:bodyPr>
          <a:lstStyle/>
          <a:p>
            <a:r>
              <a:rPr lang="en-GB" sz="3600" dirty="0" smtClean="0"/>
              <a:t>When does it start?</a:t>
            </a:r>
          </a:p>
          <a:p>
            <a:pPr algn="ctr"/>
            <a:r>
              <a:rPr lang="en-GB" sz="13000" dirty="0" smtClean="0"/>
              <a:t>Soon</a:t>
            </a:r>
          </a:p>
          <a:p>
            <a:endParaRPr lang="en-GB" sz="2000" dirty="0" smtClean="0"/>
          </a:p>
          <a:p>
            <a:r>
              <a:rPr lang="en-GB" sz="2000" dirty="0" smtClean="0"/>
              <a:t>“</a:t>
            </a:r>
            <a:r>
              <a:rPr lang="en-GB" sz="2000" i="1" dirty="0" smtClean="0"/>
              <a:t>This Regulation shall enter into force on the twentieth day following that of its publication in the </a:t>
            </a:r>
            <a:r>
              <a:rPr lang="en-GB" sz="2000" dirty="0" smtClean="0"/>
              <a:t>Official Journal of the European Union. </a:t>
            </a:r>
            <a:r>
              <a:rPr lang="en-GB" sz="2000" i="1" dirty="0" smtClean="0"/>
              <a:t>It shall apply from </a:t>
            </a:r>
            <a:r>
              <a:rPr lang="en-GB" sz="2000" b="1" i="1" dirty="0" smtClean="0"/>
              <a:t>9</a:t>
            </a:r>
            <a:r>
              <a:rPr lang="en-GB" sz="2000" b="1" i="1" baseline="30000" dirty="0" smtClean="0"/>
              <a:t>th</a:t>
            </a:r>
            <a:r>
              <a:rPr lang="en-GB" sz="2000" b="1" i="1" dirty="0" smtClean="0"/>
              <a:t> February 2019</a:t>
            </a:r>
            <a:r>
              <a:rPr lang="en-GB" sz="2000" i="1" dirty="0" smtClean="0"/>
              <a:t>.”</a:t>
            </a:r>
          </a:p>
          <a:p>
            <a:pPr algn="r"/>
            <a:r>
              <a:rPr lang="en-GB" sz="2000" dirty="0"/>
              <a:t>Delegated Regulation 2016/161, </a:t>
            </a:r>
            <a:r>
              <a:rPr lang="en-GB" sz="2000" dirty="0" smtClean="0"/>
              <a:t>Article 50</a:t>
            </a:r>
            <a:endParaRPr lang="en-GB" sz="2000" dirty="0"/>
          </a:p>
        </p:txBody>
      </p:sp>
      <p:sp>
        <p:nvSpPr>
          <p:cNvPr id="5" name="Slide Number Placeholder 4"/>
          <p:cNvSpPr>
            <a:spLocks noGrp="1"/>
          </p:cNvSpPr>
          <p:nvPr>
            <p:ph type="sldNum" sz="quarter" idx="12"/>
          </p:nvPr>
        </p:nvSpPr>
        <p:spPr/>
        <p:txBody>
          <a:bodyPr/>
          <a:lstStyle/>
          <a:p>
            <a:fld id="{05530B4C-3CF7-F94D-8349-296E2D6C0A14}" type="slidenum">
              <a:rPr lang="en-US" smtClean="0"/>
              <a:t>13</a:t>
            </a:fld>
            <a:endParaRPr lang="en-US"/>
          </a:p>
        </p:txBody>
      </p:sp>
    </p:spTree>
    <p:extLst>
      <p:ext uri="{BB962C8B-B14F-4D97-AF65-F5344CB8AC3E}">
        <p14:creationId xmlns:p14="http://schemas.microsoft.com/office/powerpoint/2010/main" val="34316616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FMD – key questions answered</a:t>
            </a:r>
            <a:endParaRPr lang="en-GB" dirty="0"/>
          </a:p>
        </p:txBody>
      </p:sp>
      <p:sp>
        <p:nvSpPr>
          <p:cNvPr id="3" name="Content Placeholder 2"/>
          <p:cNvSpPr>
            <a:spLocks noGrp="1"/>
          </p:cNvSpPr>
          <p:nvPr>
            <p:ph idx="1"/>
          </p:nvPr>
        </p:nvSpPr>
        <p:spPr/>
        <p:txBody>
          <a:bodyPr>
            <a:normAutofit lnSpcReduction="10000"/>
          </a:bodyPr>
          <a:lstStyle/>
          <a:p>
            <a:r>
              <a:rPr lang="en-GB" sz="3900" dirty="0" smtClean="0"/>
              <a:t>Will I have to pay for it?</a:t>
            </a:r>
          </a:p>
          <a:p>
            <a:pPr algn="ctr"/>
            <a:r>
              <a:rPr lang="en-GB" sz="13000" dirty="0" smtClean="0"/>
              <a:t>In part</a:t>
            </a:r>
          </a:p>
          <a:p>
            <a:endParaRPr lang="en-GB" sz="2000" dirty="0" smtClean="0"/>
          </a:p>
          <a:p>
            <a:r>
              <a:rPr lang="en-GB" sz="2000" dirty="0" smtClean="0"/>
              <a:t>“</a:t>
            </a:r>
            <a:r>
              <a:rPr lang="en-GB" sz="2000" i="1" dirty="0"/>
              <a:t>The costs of the </a:t>
            </a:r>
            <a:r>
              <a:rPr lang="en-GB" sz="2000" b="1" i="1" dirty="0"/>
              <a:t>repositories system shall be borne by the manufacturers </a:t>
            </a:r>
            <a:r>
              <a:rPr lang="en-GB" sz="2000" i="1" dirty="0"/>
              <a:t>of medicinal products bearing the safety features.”</a:t>
            </a:r>
          </a:p>
          <a:p>
            <a:pPr algn="r"/>
            <a:endParaRPr lang="en-GB" sz="1050" dirty="0"/>
          </a:p>
          <a:p>
            <a:r>
              <a:rPr lang="en-GB" sz="2000" dirty="0"/>
              <a:t>“</a:t>
            </a:r>
            <a:r>
              <a:rPr lang="en-GB" sz="2000" i="1" dirty="0"/>
              <a:t>The repositories system shall </a:t>
            </a:r>
            <a:r>
              <a:rPr lang="en-GB" sz="2000" b="1" i="1" dirty="0"/>
              <a:t>not include </a:t>
            </a:r>
            <a:r>
              <a:rPr lang="en-GB" sz="2000" i="1" dirty="0"/>
              <a:t>the physical scanning equipment used for reading the unique identifier.”</a:t>
            </a:r>
          </a:p>
          <a:p>
            <a:pPr algn="r"/>
            <a:r>
              <a:rPr lang="en-GB" sz="2000" dirty="0"/>
              <a:t>Draft Delegated Regulation, </a:t>
            </a:r>
            <a:r>
              <a:rPr lang="en-GB" sz="2000" dirty="0" smtClean="0"/>
              <a:t>Articles 31(5) and </a:t>
            </a:r>
            <a:r>
              <a:rPr lang="en-GB" sz="2000" dirty="0"/>
              <a:t>32(4)</a:t>
            </a:r>
          </a:p>
          <a:p>
            <a:endParaRPr lang="en-GB" sz="2000" dirty="0" smtClean="0"/>
          </a:p>
          <a:p>
            <a:endParaRPr lang="en-GB" sz="2000" dirty="0" smtClean="0"/>
          </a:p>
          <a:p>
            <a:pPr algn="r"/>
            <a:endParaRPr lang="en-GB" dirty="0"/>
          </a:p>
        </p:txBody>
      </p:sp>
      <p:sp>
        <p:nvSpPr>
          <p:cNvPr id="5" name="Slide Number Placeholder 4"/>
          <p:cNvSpPr>
            <a:spLocks noGrp="1"/>
          </p:cNvSpPr>
          <p:nvPr>
            <p:ph type="sldNum" sz="quarter" idx="12"/>
          </p:nvPr>
        </p:nvSpPr>
        <p:spPr/>
        <p:txBody>
          <a:bodyPr/>
          <a:lstStyle/>
          <a:p>
            <a:fld id="{05530B4C-3CF7-F94D-8349-296E2D6C0A14}" type="slidenum">
              <a:rPr lang="en-US" smtClean="0"/>
              <a:t>14</a:t>
            </a:fld>
            <a:endParaRPr lang="en-US"/>
          </a:p>
        </p:txBody>
      </p:sp>
    </p:spTree>
    <p:extLst>
      <p:ext uri="{BB962C8B-B14F-4D97-AF65-F5344CB8AC3E}">
        <p14:creationId xmlns:p14="http://schemas.microsoft.com/office/powerpoint/2010/main" val="38049906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FMD – key questions answered</a:t>
            </a:r>
            <a:endParaRPr lang="en-GB" dirty="0"/>
          </a:p>
        </p:txBody>
      </p:sp>
      <p:sp>
        <p:nvSpPr>
          <p:cNvPr id="3" name="Content Placeholder 2"/>
          <p:cNvSpPr>
            <a:spLocks noGrp="1"/>
          </p:cNvSpPr>
          <p:nvPr>
            <p:ph idx="1"/>
          </p:nvPr>
        </p:nvSpPr>
        <p:spPr/>
        <p:txBody>
          <a:bodyPr>
            <a:normAutofit/>
          </a:bodyPr>
          <a:lstStyle/>
          <a:p>
            <a:r>
              <a:rPr lang="en-GB" sz="3600" dirty="0" smtClean="0"/>
              <a:t>Can we opt out?</a:t>
            </a:r>
          </a:p>
          <a:p>
            <a:pPr algn="ctr"/>
            <a:r>
              <a:rPr lang="en-GB" sz="13000" strike="sngStrike" dirty="0" smtClean="0"/>
              <a:t>No</a:t>
            </a:r>
            <a:r>
              <a:rPr lang="en-GB" sz="13000" dirty="0" smtClean="0"/>
              <a:t>?</a:t>
            </a:r>
            <a:endParaRPr lang="en-GB" sz="2000" dirty="0" smtClean="0"/>
          </a:p>
          <a:p>
            <a:r>
              <a:rPr lang="en-GB" sz="2000" dirty="0" smtClean="0"/>
              <a:t>“</a:t>
            </a:r>
            <a:r>
              <a:rPr lang="en-GB" sz="2000" i="1" dirty="0" smtClean="0"/>
              <a:t>This Regulation shall be </a:t>
            </a:r>
            <a:r>
              <a:rPr lang="en-GB" sz="2000" b="1" i="1" dirty="0" smtClean="0"/>
              <a:t>binding in its entirety and directly applicable in all Member States</a:t>
            </a:r>
            <a:r>
              <a:rPr lang="en-GB" sz="2000" i="1" dirty="0" smtClean="0"/>
              <a:t>.”</a:t>
            </a:r>
          </a:p>
          <a:p>
            <a:pPr algn="r"/>
            <a:r>
              <a:rPr lang="en-GB" sz="2000" dirty="0"/>
              <a:t>Delegated Regulation 2016/161, </a:t>
            </a:r>
            <a:r>
              <a:rPr lang="en-GB" sz="2000" dirty="0" smtClean="0"/>
              <a:t>Article 50</a:t>
            </a:r>
            <a:endParaRPr lang="en-GB" sz="2000" dirty="0"/>
          </a:p>
        </p:txBody>
      </p:sp>
      <p:sp>
        <p:nvSpPr>
          <p:cNvPr id="5" name="Slide Number Placeholder 4"/>
          <p:cNvSpPr>
            <a:spLocks noGrp="1"/>
          </p:cNvSpPr>
          <p:nvPr>
            <p:ph type="sldNum" sz="quarter" idx="12"/>
          </p:nvPr>
        </p:nvSpPr>
        <p:spPr/>
        <p:txBody>
          <a:bodyPr/>
          <a:lstStyle/>
          <a:p>
            <a:fld id="{05530B4C-3CF7-F94D-8349-296E2D6C0A14}" type="slidenum">
              <a:rPr lang="en-US" smtClean="0"/>
              <a:t>15</a:t>
            </a:fld>
            <a:endParaRPr lang="en-US"/>
          </a:p>
        </p:txBody>
      </p:sp>
    </p:spTree>
    <p:extLst>
      <p:ext uri="{BB962C8B-B14F-4D97-AF65-F5344CB8AC3E}">
        <p14:creationId xmlns:p14="http://schemas.microsoft.com/office/powerpoint/2010/main" val="9105420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578" y="2020824"/>
            <a:ext cx="6296856" cy="2441448"/>
          </a:xfrm>
        </p:spPr>
        <p:txBody>
          <a:bodyPr>
            <a:normAutofit/>
          </a:bodyPr>
          <a:lstStyle/>
          <a:p>
            <a:r>
              <a:rPr lang="en-US" dirty="0" smtClean="0"/>
              <a:t>FMD Delegated Regulation – what do you have to do?</a:t>
            </a:r>
            <a:endParaRPr lang="en-US" dirty="0"/>
          </a:p>
        </p:txBody>
      </p:sp>
    </p:spTree>
    <p:extLst>
      <p:ext uri="{BB962C8B-B14F-4D97-AF65-F5344CB8AC3E}">
        <p14:creationId xmlns:p14="http://schemas.microsoft.com/office/powerpoint/2010/main" val="37281246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FMD – requirements for manufacturers</a:t>
            </a:r>
            <a:endParaRPr lang="en-GB"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GB" b="1" dirty="0"/>
              <a:t>Delegated Regulation requires </a:t>
            </a:r>
            <a:r>
              <a:rPr lang="en-GB" b="1" u="sng" dirty="0" smtClean="0"/>
              <a:t>manufacturers</a:t>
            </a:r>
            <a:r>
              <a:rPr lang="en-GB" b="1" dirty="0" smtClean="0"/>
              <a:t> to:</a:t>
            </a:r>
          </a:p>
          <a:p>
            <a:pPr marL="630238" lvl="1" indent="-342900">
              <a:buFont typeface="Arial" panose="020B0604020202020204" pitchFamily="34" charset="0"/>
              <a:buChar char="•"/>
            </a:pPr>
            <a:r>
              <a:rPr lang="en-GB" b="1" dirty="0" smtClean="0"/>
              <a:t>Put safety features (tamper-evident and unique identifier) on almost all prescription medicines</a:t>
            </a:r>
          </a:p>
          <a:p>
            <a:pPr marL="630238" lvl="1" indent="-342900">
              <a:buFont typeface="Arial" panose="020B0604020202020204" pitchFamily="34" charset="0"/>
              <a:buChar char="•"/>
            </a:pPr>
            <a:r>
              <a:rPr lang="en-GB" b="1" dirty="0" smtClean="0"/>
              <a:t>Encode unique identifier in 2D barcode </a:t>
            </a:r>
            <a:r>
              <a:rPr lang="en-GB" dirty="0" smtClean="0"/>
              <a:t>meeting certain standards</a:t>
            </a:r>
          </a:p>
          <a:p>
            <a:pPr marL="630238" lvl="1" indent="-342900">
              <a:buFont typeface="Arial" panose="020B0604020202020204" pitchFamily="34" charset="0"/>
              <a:buChar char="•"/>
            </a:pPr>
            <a:r>
              <a:rPr lang="en-GB" dirty="0" smtClean="0"/>
              <a:t>Print 2D barcodes and certain details on all relevant packs</a:t>
            </a:r>
          </a:p>
          <a:p>
            <a:pPr marL="630238" lvl="1" indent="-342900">
              <a:buFont typeface="Arial" panose="020B0604020202020204" pitchFamily="34" charset="0"/>
              <a:buChar char="•"/>
            </a:pPr>
            <a:r>
              <a:rPr lang="en-GB" b="1" dirty="0" smtClean="0"/>
              <a:t>Upload unique identifiers into repositories system </a:t>
            </a:r>
            <a:r>
              <a:rPr lang="en-GB" dirty="0" smtClean="0"/>
              <a:t>(consisting of European hub and national repositories)</a:t>
            </a:r>
          </a:p>
          <a:p>
            <a:pPr marL="630238" lvl="1" indent="-342900">
              <a:buFont typeface="Arial" panose="020B0604020202020204" pitchFamily="34" charset="0"/>
              <a:buChar char="•"/>
            </a:pPr>
            <a:r>
              <a:rPr lang="en-GB" b="1" dirty="0" smtClean="0"/>
              <a:t>Set up and pay for the repositories system </a:t>
            </a:r>
            <a:r>
              <a:rPr lang="en-GB" dirty="0" smtClean="0"/>
              <a:t>via non-profit legal entities</a:t>
            </a:r>
          </a:p>
          <a:p>
            <a:pPr marL="630238" lvl="1" indent="-342900">
              <a:buFont typeface="Arial" panose="020B0604020202020204" pitchFamily="34" charset="0"/>
              <a:buChar char="•"/>
            </a:pPr>
            <a:r>
              <a:rPr lang="en-GB" dirty="0" smtClean="0"/>
              <a:t>Report any suspected incidents of tampering or falsification</a:t>
            </a:r>
          </a:p>
          <a:p>
            <a:pPr marL="630238" lvl="1" indent="-342900">
              <a:buFont typeface="Arial" panose="020B0604020202020204" pitchFamily="34" charset="0"/>
              <a:buChar char="•"/>
            </a:pPr>
            <a:r>
              <a:rPr lang="en-GB" dirty="0" smtClean="0"/>
              <a:t>Decommission certain products</a:t>
            </a:r>
          </a:p>
          <a:p>
            <a:pPr marL="630238" lvl="1" indent="-342900">
              <a:buFont typeface="Arial" panose="020B0604020202020204" pitchFamily="34" charset="0"/>
              <a:buChar char="•"/>
            </a:pPr>
            <a:r>
              <a:rPr lang="en-GB" dirty="0" smtClean="0"/>
              <a:t>Notify repositories of any recalled, withdrawn or stolen products</a:t>
            </a:r>
            <a:endParaRPr lang="en-GB" dirty="0"/>
          </a:p>
        </p:txBody>
      </p:sp>
      <p:sp>
        <p:nvSpPr>
          <p:cNvPr id="5" name="Slide Number Placeholder 4"/>
          <p:cNvSpPr>
            <a:spLocks noGrp="1"/>
          </p:cNvSpPr>
          <p:nvPr>
            <p:ph type="sldNum" sz="quarter" idx="12"/>
          </p:nvPr>
        </p:nvSpPr>
        <p:spPr/>
        <p:txBody>
          <a:bodyPr/>
          <a:lstStyle/>
          <a:p>
            <a:fld id="{05530B4C-3CF7-F94D-8349-296E2D6C0A14}" type="slidenum">
              <a:rPr lang="en-US" smtClean="0"/>
              <a:t>17</a:t>
            </a:fld>
            <a:endParaRPr lang="en-US"/>
          </a:p>
        </p:txBody>
      </p:sp>
    </p:spTree>
    <p:extLst>
      <p:ext uri="{BB962C8B-B14F-4D97-AF65-F5344CB8AC3E}">
        <p14:creationId xmlns:p14="http://schemas.microsoft.com/office/powerpoint/2010/main" val="38852022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FMD – requirements for wholesalers</a:t>
            </a:r>
            <a:endParaRPr lang="en-GB"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GB" b="1" dirty="0" smtClean="0"/>
              <a:t>Delegated Regulation requires </a:t>
            </a:r>
            <a:r>
              <a:rPr lang="en-GB" b="1" u="sng" dirty="0" smtClean="0"/>
              <a:t>wholesalers</a:t>
            </a:r>
            <a:r>
              <a:rPr lang="en-GB" b="1" dirty="0" smtClean="0"/>
              <a:t> to:</a:t>
            </a:r>
          </a:p>
          <a:p>
            <a:pPr marL="630238" lvl="1" indent="-342900">
              <a:buFont typeface="Arial" panose="020B0604020202020204" pitchFamily="34" charset="0"/>
              <a:buChar char="•"/>
            </a:pPr>
            <a:r>
              <a:rPr lang="en-GB" b="1" dirty="0" smtClean="0"/>
              <a:t>Verify authenticity of any returns and products not bought directly from manufacturers or their contracted distributors</a:t>
            </a:r>
          </a:p>
          <a:p>
            <a:pPr marL="630238" lvl="1" indent="-342900">
              <a:buFont typeface="Arial" panose="020B0604020202020204" pitchFamily="34" charset="0"/>
              <a:buChar char="•"/>
            </a:pPr>
            <a:r>
              <a:rPr lang="en-GB" dirty="0" smtClean="0"/>
              <a:t>Decommission identifiers of products being exported, withdrawn, destroyed or taken as samples</a:t>
            </a:r>
          </a:p>
          <a:p>
            <a:pPr marL="630238" lvl="1" indent="-342900">
              <a:buFont typeface="Arial" panose="020B0604020202020204" pitchFamily="34" charset="0"/>
              <a:buChar char="•"/>
            </a:pPr>
            <a:r>
              <a:rPr lang="en-GB" b="1" dirty="0" smtClean="0"/>
              <a:t>Decommission products being supplied to public by other routes (</a:t>
            </a:r>
            <a:r>
              <a:rPr lang="en-GB" b="1" dirty="0" err="1" smtClean="0"/>
              <a:t>ie</a:t>
            </a:r>
            <a:r>
              <a:rPr lang="en-GB" b="1" dirty="0" smtClean="0"/>
              <a:t>, not via pharmacy, dispensing doctors or hospitals)</a:t>
            </a:r>
          </a:p>
          <a:p>
            <a:pPr marL="630238" lvl="1" indent="-342900">
              <a:buFont typeface="Arial" panose="020B0604020202020204" pitchFamily="34" charset="0"/>
              <a:buChar char="•"/>
            </a:pPr>
            <a:r>
              <a:rPr lang="en-GB" dirty="0" smtClean="0"/>
              <a:t>Not distribute or supply decommissioned products (other than those they are required to decommission for others)</a:t>
            </a:r>
          </a:p>
          <a:p>
            <a:pPr marL="630238" lvl="1" indent="-342900">
              <a:buFont typeface="Arial" panose="020B0604020202020204" pitchFamily="34" charset="0"/>
              <a:buChar char="•"/>
            </a:pPr>
            <a:r>
              <a:rPr lang="en-GB" dirty="0" smtClean="0"/>
              <a:t>Notify authorities of any suspected incidents of tampering or falsification</a:t>
            </a:r>
          </a:p>
          <a:p>
            <a:pPr lvl="1" indent="0">
              <a:buNone/>
            </a:pPr>
            <a:endParaRPr lang="en-GB" dirty="0" smtClean="0"/>
          </a:p>
          <a:p>
            <a:pPr lvl="1" indent="0">
              <a:buNone/>
            </a:pPr>
            <a:r>
              <a:rPr lang="en-GB" dirty="0" smtClean="0"/>
              <a:t>[Note: also applies to pharmacies who hold wholesale licences]</a:t>
            </a:r>
            <a:endParaRPr lang="en-GB" dirty="0"/>
          </a:p>
        </p:txBody>
      </p:sp>
      <p:sp>
        <p:nvSpPr>
          <p:cNvPr id="5" name="Slide Number Placeholder 4"/>
          <p:cNvSpPr>
            <a:spLocks noGrp="1"/>
          </p:cNvSpPr>
          <p:nvPr>
            <p:ph type="sldNum" sz="quarter" idx="12"/>
          </p:nvPr>
        </p:nvSpPr>
        <p:spPr/>
        <p:txBody>
          <a:bodyPr/>
          <a:lstStyle/>
          <a:p>
            <a:fld id="{05530B4C-3CF7-F94D-8349-296E2D6C0A14}" type="slidenum">
              <a:rPr lang="en-US" smtClean="0"/>
              <a:t>18</a:t>
            </a:fld>
            <a:endParaRPr lang="en-US"/>
          </a:p>
        </p:txBody>
      </p:sp>
    </p:spTree>
    <p:extLst>
      <p:ext uri="{BB962C8B-B14F-4D97-AF65-F5344CB8AC3E}">
        <p14:creationId xmlns:p14="http://schemas.microsoft.com/office/powerpoint/2010/main" val="11384158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FMD – requirements for pharmacies</a:t>
            </a:r>
            <a:endParaRPr lang="en-GB"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GB" b="1" dirty="0"/>
              <a:t>Delegated Regulation requires </a:t>
            </a:r>
            <a:r>
              <a:rPr lang="en-GB" b="1" u="sng" dirty="0" smtClean="0"/>
              <a:t>pharmacies</a:t>
            </a:r>
            <a:r>
              <a:rPr lang="en-GB" b="1" dirty="0" smtClean="0"/>
              <a:t> to:</a:t>
            </a:r>
          </a:p>
          <a:p>
            <a:pPr marL="630238" lvl="1" indent="-342900">
              <a:buFont typeface="Arial" panose="020B0604020202020204" pitchFamily="34" charset="0"/>
              <a:buChar char="•"/>
            </a:pPr>
            <a:r>
              <a:rPr lang="en-GB" b="1" dirty="0" smtClean="0"/>
              <a:t>Verify the authenticity of products (checking tamper-evident and unique identifiers) and then decommission identifiers “at the time of supplying it to the public”</a:t>
            </a:r>
          </a:p>
          <a:p>
            <a:pPr marL="630238" lvl="1" indent="-342900">
              <a:buFont typeface="Arial" panose="020B0604020202020204" pitchFamily="34" charset="0"/>
              <a:buChar char="•"/>
            </a:pPr>
            <a:r>
              <a:rPr lang="en-GB" dirty="0" smtClean="0"/>
              <a:t>Only be able to revert decommissioned products (</a:t>
            </a:r>
            <a:r>
              <a:rPr lang="en-GB" dirty="0" err="1" smtClean="0"/>
              <a:t>undispense</a:t>
            </a:r>
            <a:r>
              <a:rPr lang="en-GB" dirty="0" smtClean="0"/>
              <a:t>) </a:t>
            </a:r>
            <a:r>
              <a:rPr lang="en-GB" b="1" dirty="0" smtClean="0"/>
              <a:t>within 10 days of the original dispensing</a:t>
            </a:r>
          </a:p>
          <a:p>
            <a:pPr marL="630238" lvl="1" indent="-342900">
              <a:buFont typeface="Arial" panose="020B0604020202020204" pitchFamily="34" charset="0"/>
              <a:buChar char="•"/>
            </a:pPr>
            <a:r>
              <a:rPr lang="en-GB" dirty="0" smtClean="0"/>
              <a:t>Decommission products that cannot be returned to wholesalers or manufacturers or which are taken as samples</a:t>
            </a:r>
          </a:p>
          <a:p>
            <a:pPr marL="630238" lvl="1" indent="-342900">
              <a:buFont typeface="Arial" panose="020B0604020202020204" pitchFamily="34" charset="0"/>
              <a:buChar char="•"/>
            </a:pPr>
            <a:r>
              <a:rPr lang="en-GB" dirty="0" smtClean="0"/>
              <a:t>Not to supply decommissioned products (other than those they decommission themselves as part of dispensing)</a:t>
            </a:r>
          </a:p>
          <a:p>
            <a:pPr marL="630238" lvl="1" indent="-342900">
              <a:buFont typeface="Arial" panose="020B0604020202020204" pitchFamily="34" charset="0"/>
              <a:buChar char="•"/>
            </a:pPr>
            <a:r>
              <a:rPr lang="en-GB" dirty="0" smtClean="0"/>
              <a:t>If technical problems prevent authentication, to </a:t>
            </a:r>
            <a:r>
              <a:rPr lang="en-GB" b="1" dirty="0" smtClean="0"/>
              <a:t>record unique identifiers and then verify and decommission when possible</a:t>
            </a:r>
          </a:p>
          <a:p>
            <a:pPr marL="630238" lvl="1" indent="-342900">
              <a:buFont typeface="Arial" panose="020B0604020202020204" pitchFamily="34" charset="0"/>
              <a:buChar char="•"/>
            </a:pPr>
            <a:r>
              <a:rPr lang="en-GB" dirty="0"/>
              <a:t>Notify authorities of any suspected incidents of tampering or falsification</a:t>
            </a:r>
          </a:p>
          <a:p>
            <a:pPr marL="630238" lvl="1" indent="-342900">
              <a:buFont typeface="Arial" panose="020B0604020202020204" pitchFamily="34" charset="0"/>
              <a:buChar char="•"/>
            </a:pPr>
            <a:endParaRPr lang="en-GB" dirty="0" smtClean="0"/>
          </a:p>
          <a:p>
            <a:pPr marL="630238" lvl="1" indent="-342900">
              <a:buFont typeface="Arial" panose="020B0604020202020204" pitchFamily="34" charset="0"/>
              <a:buChar char="•"/>
            </a:pPr>
            <a:endParaRPr lang="en-GB" dirty="0"/>
          </a:p>
        </p:txBody>
      </p:sp>
      <p:sp>
        <p:nvSpPr>
          <p:cNvPr id="5" name="Slide Number Placeholder 4"/>
          <p:cNvSpPr>
            <a:spLocks noGrp="1"/>
          </p:cNvSpPr>
          <p:nvPr>
            <p:ph type="sldNum" sz="quarter" idx="12"/>
          </p:nvPr>
        </p:nvSpPr>
        <p:spPr/>
        <p:txBody>
          <a:bodyPr/>
          <a:lstStyle/>
          <a:p>
            <a:fld id="{05530B4C-3CF7-F94D-8349-296E2D6C0A14}" type="slidenum">
              <a:rPr lang="en-US" smtClean="0"/>
              <a:t>19</a:t>
            </a:fld>
            <a:endParaRPr lang="en-US"/>
          </a:p>
        </p:txBody>
      </p:sp>
    </p:spTree>
    <p:extLst>
      <p:ext uri="{BB962C8B-B14F-4D97-AF65-F5344CB8AC3E}">
        <p14:creationId xmlns:p14="http://schemas.microsoft.com/office/powerpoint/2010/main" val="39233562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578" y="2020824"/>
            <a:ext cx="6296856" cy="2441448"/>
          </a:xfrm>
        </p:spPr>
        <p:txBody>
          <a:bodyPr>
            <a:normAutofit/>
          </a:bodyPr>
          <a:lstStyle/>
          <a:p>
            <a:r>
              <a:rPr lang="en-US" dirty="0"/>
              <a:t>T</a:t>
            </a:r>
            <a:r>
              <a:rPr lang="en-US" dirty="0" smtClean="0"/>
              <a:t>he journey of a patient pack</a:t>
            </a:r>
            <a:br>
              <a:rPr lang="en-US" dirty="0" smtClean="0"/>
            </a:br>
            <a:endParaRPr lang="en-US" dirty="0"/>
          </a:p>
        </p:txBody>
      </p:sp>
    </p:spTree>
    <p:extLst>
      <p:ext uri="{BB962C8B-B14F-4D97-AF65-F5344CB8AC3E}">
        <p14:creationId xmlns:p14="http://schemas.microsoft.com/office/powerpoint/2010/main" val="9509215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2860" b="1851"/>
          <a:stretch/>
        </p:blipFill>
        <p:spPr>
          <a:xfrm>
            <a:off x="209008" y="287382"/>
            <a:ext cx="8752114" cy="5901425"/>
          </a:xfrm>
          <a:prstGeom prst="rect">
            <a:avLst/>
          </a:prstGeom>
        </p:spPr>
      </p:pic>
    </p:spTree>
    <p:extLst>
      <p:ext uri="{BB962C8B-B14F-4D97-AF65-F5344CB8AC3E}">
        <p14:creationId xmlns:p14="http://schemas.microsoft.com/office/powerpoint/2010/main" val="35569199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Potential benefits from FMD</a:t>
            </a:r>
            <a:endParaRPr lang="en-GB" dirty="0"/>
          </a:p>
        </p:txBody>
      </p:sp>
    </p:spTree>
    <p:extLst>
      <p:ext uri="{BB962C8B-B14F-4D97-AF65-F5344CB8AC3E}">
        <p14:creationId xmlns:p14="http://schemas.microsoft.com/office/powerpoint/2010/main" val="2563980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05530B4C-3CF7-F94D-8349-296E2D6C0A14}" type="slidenum">
              <a:rPr lang="en-US" smtClean="0"/>
              <a:pPr/>
              <a:t>23</a:t>
            </a:fld>
            <a:endParaRPr lang="en-US" dirty="0"/>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4638" y="3370048"/>
            <a:ext cx="2067720" cy="2583941"/>
          </a:xfrm>
          <a:prstGeom prst="rect">
            <a:avLst/>
          </a:prstGeom>
        </p:spPr>
      </p:pic>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770981" y="4062844"/>
            <a:ext cx="3445255" cy="1891145"/>
          </a:xfrm>
          <a:prstGeom prst="rect">
            <a:avLst/>
          </a:prstGeom>
        </p:spPr>
      </p:pic>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49881" y="833356"/>
            <a:ext cx="3445255" cy="2298066"/>
          </a:xfrm>
          <a:prstGeom prst="rect">
            <a:avLst/>
          </a:prstGeom>
        </p:spPr>
      </p:pic>
      <p:pic>
        <p:nvPicPr>
          <p:cNvPr id="6" name="Picture 5"/>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226978" y="708664"/>
            <a:ext cx="2783911" cy="3042453"/>
          </a:xfrm>
          <a:prstGeom prst="rect">
            <a:avLst/>
          </a:prstGeom>
        </p:spPr>
      </p:pic>
    </p:spTree>
    <p:extLst>
      <p:ext uri="{BB962C8B-B14F-4D97-AF65-F5344CB8AC3E}">
        <p14:creationId xmlns:p14="http://schemas.microsoft.com/office/powerpoint/2010/main" val="24825881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FMD – potential benefits</a:t>
            </a:r>
            <a:endParaRPr lang="en-GB" dirty="0"/>
          </a:p>
        </p:txBody>
      </p:sp>
      <p:sp>
        <p:nvSpPr>
          <p:cNvPr id="3" name="Content Placeholder 2"/>
          <p:cNvSpPr>
            <a:spLocks noGrp="1"/>
          </p:cNvSpPr>
          <p:nvPr>
            <p:ph idx="1"/>
          </p:nvPr>
        </p:nvSpPr>
        <p:spPr/>
        <p:txBody>
          <a:bodyPr>
            <a:normAutofit/>
          </a:bodyPr>
          <a:lstStyle/>
          <a:p>
            <a:r>
              <a:rPr lang="en-GB" sz="3600" dirty="0" smtClean="0"/>
              <a:t>Patient safety benefits</a:t>
            </a:r>
          </a:p>
          <a:p>
            <a:pPr marL="457200" indent="-457200">
              <a:buFont typeface="Arial" panose="020B0604020202020204" pitchFamily="34" charset="0"/>
              <a:buChar char="•"/>
            </a:pPr>
            <a:r>
              <a:rPr lang="en-GB" sz="2800" dirty="0" smtClean="0"/>
              <a:t>Accuracy and date checking made easier</a:t>
            </a:r>
          </a:p>
          <a:p>
            <a:r>
              <a:rPr lang="en-GB" sz="3600" dirty="0"/>
              <a:t>Pharmacy stock benefits</a:t>
            </a:r>
          </a:p>
          <a:p>
            <a:pPr marL="457200" indent="-457200">
              <a:buFont typeface="Arial" panose="020B0604020202020204" pitchFamily="34" charset="0"/>
              <a:buChar char="•"/>
            </a:pPr>
            <a:r>
              <a:rPr lang="en-GB" sz="2800" dirty="0"/>
              <a:t>Accurate </a:t>
            </a:r>
            <a:r>
              <a:rPr lang="en-GB" sz="2800" dirty="0" smtClean="0"/>
              <a:t>pack-level </a:t>
            </a:r>
            <a:r>
              <a:rPr lang="en-GB" sz="2800" dirty="0"/>
              <a:t>data for all </a:t>
            </a:r>
            <a:r>
              <a:rPr lang="en-GB" sz="2800" dirty="0" smtClean="0"/>
              <a:t>products</a:t>
            </a:r>
          </a:p>
          <a:p>
            <a:r>
              <a:rPr lang="en-GB" sz="3600" dirty="0"/>
              <a:t>Patient information benefits</a:t>
            </a:r>
          </a:p>
          <a:p>
            <a:pPr marL="457200" indent="-457200">
              <a:buFont typeface="Arial" panose="020B0604020202020204" pitchFamily="34" charset="0"/>
              <a:buChar char="•"/>
            </a:pPr>
            <a:r>
              <a:rPr lang="en-GB" sz="2800" dirty="0"/>
              <a:t>Able to </a:t>
            </a:r>
            <a:r>
              <a:rPr lang="en-GB" sz="2800" dirty="0" smtClean="0"/>
              <a:t>generate</a:t>
            </a:r>
            <a:br>
              <a:rPr lang="en-GB" sz="2800" dirty="0" smtClean="0"/>
            </a:br>
            <a:r>
              <a:rPr lang="en-GB" sz="2800" dirty="0" smtClean="0"/>
              <a:t>patient-specific </a:t>
            </a:r>
            <a:r>
              <a:rPr lang="en-GB" sz="2800" dirty="0"/>
              <a:t>information</a:t>
            </a:r>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endParaRPr lang="en-GB" sz="2800" dirty="0"/>
          </a:p>
        </p:txBody>
      </p:sp>
      <p:sp>
        <p:nvSpPr>
          <p:cNvPr id="5" name="Slide Number Placeholder 4"/>
          <p:cNvSpPr>
            <a:spLocks noGrp="1"/>
          </p:cNvSpPr>
          <p:nvPr>
            <p:ph type="sldNum" sz="quarter" idx="12"/>
          </p:nvPr>
        </p:nvSpPr>
        <p:spPr/>
        <p:txBody>
          <a:bodyPr/>
          <a:lstStyle/>
          <a:p>
            <a:fld id="{05530B4C-3CF7-F94D-8349-296E2D6C0A14}" type="slidenum">
              <a:rPr lang="en-US" smtClean="0"/>
              <a:t>24</a:t>
            </a:fld>
            <a:endParaRPr lang="en-US"/>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39099" y="4185711"/>
            <a:ext cx="2847701" cy="1898468"/>
          </a:xfrm>
          <a:prstGeom prst="rect">
            <a:avLst/>
          </a:prstGeom>
        </p:spPr>
      </p:pic>
    </p:spTree>
    <p:extLst>
      <p:ext uri="{BB962C8B-B14F-4D97-AF65-F5344CB8AC3E}">
        <p14:creationId xmlns:p14="http://schemas.microsoft.com/office/powerpoint/2010/main" val="22826202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578" y="2020824"/>
            <a:ext cx="6296856" cy="2441448"/>
          </a:xfrm>
        </p:spPr>
        <p:txBody>
          <a:bodyPr>
            <a:normAutofit/>
          </a:bodyPr>
          <a:lstStyle/>
          <a:p>
            <a:r>
              <a:rPr lang="en-US" dirty="0" smtClean="0"/>
              <a:t>Implementing FMD</a:t>
            </a:r>
            <a:br>
              <a:rPr lang="en-US" dirty="0" smtClean="0"/>
            </a:br>
            <a:endParaRPr lang="en-US" dirty="0"/>
          </a:p>
        </p:txBody>
      </p:sp>
    </p:spTree>
    <p:extLst>
      <p:ext uri="{BB962C8B-B14F-4D97-AF65-F5344CB8AC3E}">
        <p14:creationId xmlns:p14="http://schemas.microsoft.com/office/powerpoint/2010/main" val="38010895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Implementing FMD – what needs to happen?</a:t>
            </a:r>
            <a:endParaRPr lang="en-GB" dirty="0"/>
          </a:p>
        </p:txBody>
      </p:sp>
      <p:sp>
        <p:nvSpPr>
          <p:cNvPr id="3" name="Content Placeholder 2"/>
          <p:cNvSpPr>
            <a:spLocks noGrp="1"/>
          </p:cNvSpPr>
          <p:nvPr>
            <p:ph idx="1"/>
          </p:nvPr>
        </p:nvSpPr>
        <p:spPr>
          <a:xfrm>
            <a:off x="1040966" y="1230134"/>
            <a:ext cx="7645834" cy="5027891"/>
          </a:xfrm>
        </p:spPr>
        <p:txBody>
          <a:bodyPr>
            <a:normAutofit/>
          </a:bodyPr>
          <a:lstStyle/>
          <a:p>
            <a:pPr marL="342900" indent="-342900">
              <a:buFont typeface="Wingdings" panose="05000000000000000000" pitchFamily="2" charset="2"/>
              <a:buChar char="q"/>
            </a:pPr>
            <a:r>
              <a:rPr lang="en-GB" dirty="0" smtClean="0"/>
              <a:t>National Medicines Verification System to be set up</a:t>
            </a:r>
          </a:p>
          <a:p>
            <a:pPr marL="342900" indent="-342900">
              <a:buFont typeface="Wingdings" panose="05000000000000000000" pitchFamily="2" charset="2"/>
              <a:buChar char="q"/>
            </a:pPr>
            <a:r>
              <a:rPr lang="en-GB" dirty="0" smtClean="0"/>
              <a:t>Pilot verification systems in pharmacies, wholesalers, hospitals</a:t>
            </a:r>
          </a:p>
          <a:p>
            <a:pPr marL="342900" indent="-342900">
              <a:buFont typeface="Wingdings" panose="05000000000000000000" pitchFamily="2" charset="2"/>
              <a:buChar char="q"/>
            </a:pPr>
            <a:r>
              <a:rPr lang="en-GB" dirty="0" smtClean="0"/>
              <a:t>Integrate FMD verification software with existing systems</a:t>
            </a:r>
          </a:p>
          <a:p>
            <a:pPr marL="342900" indent="-342900">
              <a:buFont typeface="Wingdings" panose="05000000000000000000" pitchFamily="2" charset="2"/>
              <a:buChar char="q"/>
            </a:pPr>
            <a:r>
              <a:rPr lang="en-GB" dirty="0" smtClean="0"/>
              <a:t>Upgrade hardware (scanners) and IT connections</a:t>
            </a:r>
          </a:p>
          <a:p>
            <a:pPr marL="342900" indent="-342900">
              <a:buFont typeface="Wingdings" panose="05000000000000000000" pitchFamily="2" charset="2"/>
              <a:buChar char="q"/>
            </a:pPr>
            <a:r>
              <a:rPr lang="en-GB" dirty="0" smtClean="0"/>
              <a:t>Develop processes for authentication in day-to-day practice</a:t>
            </a:r>
          </a:p>
          <a:p>
            <a:pPr marL="342900" indent="-342900">
              <a:buFont typeface="Wingdings" panose="05000000000000000000" pitchFamily="2" charset="2"/>
              <a:buChar char="q"/>
            </a:pPr>
            <a:r>
              <a:rPr lang="en-GB" dirty="0" smtClean="0"/>
              <a:t>Develop procedures to deal with offline and “fail to authenticate”</a:t>
            </a:r>
          </a:p>
          <a:p>
            <a:pPr marL="342900" indent="-342900">
              <a:buFont typeface="Wingdings" panose="05000000000000000000" pitchFamily="2" charset="2"/>
              <a:buChar char="q"/>
            </a:pPr>
            <a:r>
              <a:rPr lang="en-GB" dirty="0" smtClean="0"/>
              <a:t>Establish governance, inspection and enforcement rules</a:t>
            </a:r>
          </a:p>
          <a:p>
            <a:pPr marL="342900" indent="-342900">
              <a:buFont typeface="Wingdings" panose="05000000000000000000" pitchFamily="2" charset="2"/>
              <a:buChar char="q"/>
            </a:pPr>
            <a:r>
              <a:rPr lang="en-GB" dirty="0" smtClean="0"/>
              <a:t>Explain to all in supply chain why, what and when of FMD</a:t>
            </a:r>
          </a:p>
          <a:p>
            <a:pPr marL="342900" indent="-342900">
              <a:buFont typeface="Wingdings" panose="05000000000000000000" pitchFamily="2" charset="2"/>
              <a:buChar char="q"/>
            </a:pPr>
            <a:r>
              <a:rPr lang="en-GB" dirty="0" smtClean="0"/>
              <a:t>Explain to public and media why, what and when</a:t>
            </a:r>
          </a:p>
          <a:p>
            <a:pPr marL="342900" indent="-342900">
              <a:buFont typeface="Wingdings" panose="05000000000000000000" pitchFamily="2" charset="2"/>
              <a:buChar char="q"/>
            </a:pPr>
            <a:r>
              <a:rPr lang="en-GB" dirty="0" smtClean="0"/>
              <a:t>Go live (2019) then iterate/develop</a:t>
            </a:r>
          </a:p>
          <a:p>
            <a:pPr marL="342900" indent="-342900">
              <a:buFont typeface="Wingdings" panose="05000000000000000000" pitchFamily="2" charset="2"/>
              <a:buChar char="q"/>
            </a:pPr>
            <a:r>
              <a:rPr lang="en-GB" dirty="0" smtClean="0"/>
              <a:t>… and lots, lots more</a:t>
            </a:r>
          </a:p>
        </p:txBody>
      </p:sp>
      <p:sp>
        <p:nvSpPr>
          <p:cNvPr id="5" name="Slide Number Placeholder 4"/>
          <p:cNvSpPr>
            <a:spLocks noGrp="1"/>
          </p:cNvSpPr>
          <p:nvPr>
            <p:ph type="sldNum" sz="quarter" idx="12"/>
          </p:nvPr>
        </p:nvSpPr>
        <p:spPr/>
        <p:txBody>
          <a:bodyPr/>
          <a:lstStyle/>
          <a:p>
            <a:fld id="{05530B4C-3CF7-F94D-8349-296E2D6C0A14}" type="slidenum">
              <a:rPr lang="en-US" smtClean="0"/>
              <a:t>26</a:t>
            </a:fld>
            <a:endParaRPr lang="en-US"/>
          </a:p>
        </p:txBody>
      </p:sp>
    </p:spTree>
    <p:extLst>
      <p:ext uri="{BB962C8B-B14F-4D97-AF65-F5344CB8AC3E}">
        <p14:creationId xmlns:p14="http://schemas.microsoft.com/office/powerpoint/2010/main" val="27592183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Implementing FMD – time for action is now</a:t>
            </a:r>
            <a:endParaRPr lang="en-GB" dirty="0"/>
          </a:p>
        </p:txBody>
      </p:sp>
      <p:sp>
        <p:nvSpPr>
          <p:cNvPr id="5" name="Slide Number Placeholder 4"/>
          <p:cNvSpPr>
            <a:spLocks noGrp="1"/>
          </p:cNvSpPr>
          <p:nvPr>
            <p:ph type="sldNum" sz="quarter" idx="12"/>
          </p:nvPr>
        </p:nvSpPr>
        <p:spPr/>
        <p:txBody>
          <a:bodyPr/>
          <a:lstStyle/>
          <a:p>
            <a:fld id="{05530B4C-3CF7-F94D-8349-296E2D6C0A14}" type="slidenum">
              <a:rPr lang="en-US" smtClean="0"/>
              <a:t>27</a:t>
            </a:fld>
            <a:endParaRPr lang="en-US"/>
          </a:p>
        </p:txBody>
      </p:sp>
      <p:pic>
        <p:nvPicPr>
          <p:cNvPr id="1026" name="Picture 2" descr="D:\Users\buissj\AppData\Local\Microsoft\Windows\Temporary Internet Files\Content.IE5\MUMONVD0\clock1[1].jpg"/>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rcRect/>
          <a:stretch/>
        </p:blipFill>
        <p:spPr bwMode="auto">
          <a:xfrm>
            <a:off x="1510609" y="1298863"/>
            <a:ext cx="5293820" cy="37199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81991" y="5018808"/>
            <a:ext cx="5725390" cy="646331"/>
          </a:xfrm>
          <a:prstGeom prst="rect">
            <a:avLst/>
          </a:prstGeom>
          <a:noFill/>
        </p:spPr>
        <p:txBody>
          <a:bodyPr wrap="square" rtlCol="0">
            <a:spAutoFit/>
          </a:bodyPr>
          <a:lstStyle/>
          <a:p>
            <a:pPr algn="ctr"/>
            <a:r>
              <a:rPr lang="en-GB" sz="3600" dirty="0" smtClean="0"/>
              <a:t>The clock is already ticking!</a:t>
            </a:r>
          </a:p>
        </p:txBody>
      </p:sp>
    </p:spTree>
    <p:extLst>
      <p:ext uri="{BB962C8B-B14F-4D97-AF65-F5344CB8AC3E}">
        <p14:creationId xmlns:p14="http://schemas.microsoft.com/office/powerpoint/2010/main" val="22576132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Questions and discussion</a:t>
            </a:r>
            <a:endParaRPr lang="en-US" dirty="0"/>
          </a:p>
        </p:txBody>
      </p:sp>
    </p:spTree>
    <p:extLst>
      <p:ext uri="{BB962C8B-B14F-4D97-AF65-F5344CB8AC3E}">
        <p14:creationId xmlns:p14="http://schemas.microsoft.com/office/powerpoint/2010/main" val="9960910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7025" y="2717075"/>
            <a:ext cx="8463283" cy="2283922"/>
          </a:xfrm>
        </p:spPr>
        <p:txBody>
          <a:bodyPr>
            <a:normAutofit fontScale="90000"/>
          </a:bodyPr>
          <a:lstStyle/>
          <a:p>
            <a:r>
              <a:rPr lang="en-US" dirty="0" smtClean="0"/>
              <a:t>For further details and updates:</a:t>
            </a:r>
            <a:br>
              <a:rPr lang="en-US" dirty="0" smtClean="0"/>
            </a:br>
            <a:r>
              <a:rPr lang="en-US" b="1" dirty="0" smtClean="0"/>
              <a:t>Jonathan Buisson </a:t>
            </a:r>
            <a:r>
              <a:rPr lang="en-US" sz="2700" b="1" dirty="0" smtClean="0"/>
              <a:t>MFRPSII </a:t>
            </a:r>
            <a:r>
              <a:rPr lang="en-US" sz="2700" b="1" dirty="0" err="1" smtClean="0"/>
              <a:t>MRPharmS</a:t>
            </a:r>
            <a:r>
              <a:rPr lang="en-US" dirty="0" smtClean="0"/>
              <a:t/>
            </a:r>
            <a:br>
              <a:rPr lang="en-US" dirty="0" smtClean="0"/>
            </a:br>
            <a:r>
              <a:rPr lang="en-GB" sz="2800" dirty="0"/>
              <a:t>FMD Communications Lead</a:t>
            </a:r>
            <a:r>
              <a:rPr lang="en-US" sz="2700" dirty="0" smtClean="0"/>
              <a:t/>
            </a:r>
            <a:br>
              <a:rPr lang="en-US" sz="2700" dirty="0" smtClean="0"/>
            </a:br>
            <a:r>
              <a:rPr lang="en-GB" sz="2800" dirty="0"/>
              <a:t>UK FMD Working Group for Community </a:t>
            </a:r>
            <a:r>
              <a:rPr lang="en-GB" sz="2800" dirty="0" smtClean="0"/>
              <a:t>Pharmacy</a:t>
            </a:r>
            <a:r>
              <a:rPr lang="en-US" dirty="0" smtClean="0"/>
              <a:t/>
            </a:r>
            <a:br>
              <a:rPr lang="en-US" dirty="0" smtClean="0"/>
            </a:br>
            <a:r>
              <a:rPr lang="en-US" sz="2400" dirty="0" smtClean="0"/>
              <a:t>(jonathan.buisson@WBA.com)</a:t>
            </a:r>
            <a:endParaRPr lang="en-US" sz="2400" dirty="0"/>
          </a:p>
        </p:txBody>
      </p:sp>
    </p:spTree>
    <p:extLst>
      <p:ext uri="{BB962C8B-B14F-4D97-AF65-F5344CB8AC3E}">
        <p14:creationId xmlns:p14="http://schemas.microsoft.com/office/powerpoint/2010/main" val="1694354920"/>
      </p:ext>
    </p:extLst>
  </p:cSld>
  <p:clrMapOvr>
    <a:masterClrMapping/>
  </p:clrMapOvr>
  <p:timing>
    <p:tnLst>
      <p:par>
        <p:cTn id="1" dur="indefinite" restart="never" nodeType="tmRoot"/>
      </p:par>
    </p:tnLst>
  </p:timing>
</p:sld>
</file>

<file path=ppt/theme/theme1.xml><?xml version="1.0" encoding="utf-8"?>
<a:theme xmlns:a="http://schemas.openxmlformats.org/drawingml/2006/main" name="UK_FMD master">
  <a:themeElements>
    <a:clrScheme name="UK FMD">
      <a:dk1>
        <a:srgbClr val="212C64"/>
      </a:dk1>
      <a:lt1>
        <a:sysClr val="window" lastClr="FFFFFF"/>
      </a:lt1>
      <a:dk2>
        <a:srgbClr val="56AEE1"/>
      </a:dk2>
      <a:lt2>
        <a:srgbClr val="56AEE1"/>
      </a:lt2>
      <a:accent1>
        <a:srgbClr val="09891E"/>
      </a:accent1>
      <a:accent2>
        <a:srgbClr val="0ECC2E"/>
      </a:accent2>
      <a:accent3>
        <a:srgbClr val="8FADDA"/>
      </a:accent3>
      <a:accent4>
        <a:srgbClr val="000000"/>
      </a:accent4>
      <a:accent5>
        <a:srgbClr val="7F7F7F"/>
      </a:accent5>
      <a:accent6>
        <a:srgbClr val="C3092B"/>
      </a:accent6>
      <a:hlink>
        <a:srgbClr val="42BDEF"/>
      </a:hlink>
      <a:folHlink>
        <a:srgbClr val="A7A7A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600" dirty="0" err="1" smtClean="0">
            <a:latin typeface="+mn-lt"/>
          </a:defRPr>
        </a:defPPr>
      </a:lstStyle>
    </a:txDef>
  </a:objectDefaults>
  <a:extraClrSchemeLst/>
  <a:extLst>
    <a:ext uri="{05A4C25C-085E-4340-85A3-A5531E510DB2}">
      <thm15:themeFamily xmlns:thm15="http://schemas.microsoft.com/office/thememl/2012/main" name="Presentation1" id="{9B9E11E9-245E-44DF-9178-5794D55A0024}" vid="{4C294594-3A83-460A-85B8-647BB2D6F5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2672</TotalTime>
  <Words>2879</Words>
  <Application>Microsoft Office PowerPoint</Application>
  <PresentationFormat>On-screen Show (4:3)</PresentationFormat>
  <Paragraphs>263</Paragraphs>
  <Slides>29</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Lucida Grande</vt:lpstr>
      <vt:lpstr>Wingdings</vt:lpstr>
      <vt:lpstr>UK_FMD master</vt:lpstr>
      <vt:lpstr>Introduction to FMD Implementing the EU Falsified Medicines Directive in the UK</vt:lpstr>
      <vt:lpstr>Falsified medicines – a real problem</vt:lpstr>
      <vt:lpstr>Why we need a Directive </vt:lpstr>
      <vt:lpstr>FMD overview and timeline</vt:lpstr>
      <vt:lpstr>Falsified Medicines – what’s the solution?</vt:lpstr>
      <vt:lpstr>FMD and safety features</vt:lpstr>
      <vt:lpstr>FMD concept for verification</vt:lpstr>
      <vt:lpstr>Falsified Medicines Directive (FMD) timeline</vt:lpstr>
      <vt:lpstr>PowerPoint Presentation</vt:lpstr>
      <vt:lpstr>FMD Delegated Regulation – key questions answered</vt:lpstr>
      <vt:lpstr>FMD – key questions answered</vt:lpstr>
      <vt:lpstr>FMD – key questions answered</vt:lpstr>
      <vt:lpstr>FMD – key questions answered</vt:lpstr>
      <vt:lpstr>FMD – key questions answered</vt:lpstr>
      <vt:lpstr>FMD – key questions answered</vt:lpstr>
      <vt:lpstr>FMD Delegated Regulation – what do you have to do?</vt:lpstr>
      <vt:lpstr>FMD – requirements for manufacturers</vt:lpstr>
      <vt:lpstr>FMD – requirements for wholesalers</vt:lpstr>
      <vt:lpstr>FMD – requirements for pharmacies</vt:lpstr>
      <vt:lpstr>The journey of a patient pack </vt:lpstr>
      <vt:lpstr>PowerPoint Presentation</vt:lpstr>
      <vt:lpstr>Potential benefits from FMD</vt:lpstr>
      <vt:lpstr>PowerPoint Presentation</vt:lpstr>
      <vt:lpstr>FMD – potential benefits</vt:lpstr>
      <vt:lpstr>Implementing FMD </vt:lpstr>
      <vt:lpstr>Implementing FMD – what needs to happen?</vt:lpstr>
      <vt:lpstr>Implementing FMD – time for action is now</vt:lpstr>
      <vt:lpstr>Questions and discussion</vt:lpstr>
      <vt:lpstr>For further details and updates: Jonathan Buisson MFRPSII MRPharmS FMD Communications Lead UK FMD Working Group for Community Pharmacy (jonathan.buisson@WBA.com)</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Jim Hatch</dc:creator>
  <cp:lastModifiedBy>Jonathan Buisson</cp:lastModifiedBy>
  <cp:revision>165</cp:revision>
  <cp:lastPrinted>2015-10-23T14:33:03Z</cp:lastPrinted>
  <dcterms:created xsi:type="dcterms:W3CDTF">2015-01-13T15:56:49Z</dcterms:created>
  <dcterms:modified xsi:type="dcterms:W3CDTF">2017-12-08T11:03:30Z</dcterms:modified>
</cp:coreProperties>
</file>