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69" r:id="rId2"/>
    <p:sldId id="332" r:id="rId3"/>
    <p:sldId id="375" r:id="rId4"/>
    <p:sldId id="377" r:id="rId5"/>
    <p:sldId id="379" r:id="rId6"/>
    <p:sldId id="376" r:id="rId7"/>
    <p:sldId id="381" r:id="rId8"/>
    <p:sldId id="382" r:id="rId9"/>
    <p:sldId id="383" r:id="rId10"/>
    <p:sldId id="384" r:id="rId11"/>
    <p:sldId id="352" r:id="rId12"/>
    <p:sldId id="385" r:id="rId13"/>
    <p:sldId id="271" r:id="rId14"/>
    <p:sldId id="364" r:id="rId15"/>
    <p:sldId id="324" r:id="rId1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3CD"/>
    <a:srgbClr val="FFE79B"/>
    <a:srgbClr val="FFD54F"/>
    <a:srgbClr val="50A4D5"/>
    <a:srgbClr val="7FBF30"/>
    <a:srgbClr val="469CD8"/>
    <a:srgbClr val="4EA1D2"/>
    <a:srgbClr val="50A4D6"/>
    <a:srgbClr val="87BD3A"/>
    <a:srgbClr val="4590B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94" autoAdjust="0"/>
    <p:restoredTop sz="83698" autoAdjust="0"/>
  </p:normalViewPr>
  <p:slideViewPr>
    <p:cSldViewPr snapToGrid="0" snapToObjects="1">
      <p:cViewPr varScale="1">
        <p:scale>
          <a:sx n="92" d="100"/>
          <a:sy n="92" d="100"/>
        </p:scale>
        <p:origin x="198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3"/>
            <a:ext cx="2945659" cy="496331"/>
          </a:xfrm>
          <a:prstGeom prst="rect">
            <a:avLst/>
          </a:prstGeom>
        </p:spPr>
        <p:txBody>
          <a:bodyPr vert="horz" lIns="89946" tIns="44973" rIns="89946" bIns="44973" rtlCol="0"/>
          <a:lstStyle>
            <a:lvl1pPr algn="l">
              <a:defRPr sz="1200"/>
            </a:lvl1pPr>
          </a:lstStyle>
          <a:p>
            <a:endParaRPr lang="en-US"/>
          </a:p>
        </p:txBody>
      </p:sp>
      <p:sp>
        <p:nvSpPr>
          <p:cNvPr id="3" name="Date Placeholder 2"/>
          <p:cNvSpPr>
            <a:spLocks noGrp="1"/>
          </p:cNvSpPr>
          <p:nvPr>
            <p:ph type="dt" sz="quarter" idx="1"/>
          </p:nvPr>
        </p:nvSpPr>
        <p:spPr>
          <a:xfrm>
            <a:off x="3850448" y="3"/>
            <a:ext cx="2945659" cy="496331"/>
          </a:xfrm>
          <a:prstGeom prst="rect">
            <a:avLst/>
          </a:prstGeom>
        </p:spPr>
        <p:txBody>
          <a:bodyPr vert="horz" lIns="89946" tIns="44973" rIns="89946" bIns="44973" rtlCol="0"/>
          <a:lstStyle>
            <a:lvl1pPr algn="r">
              <a:defRPr sz="1200"/>
            </a:lvl1pPr>
          </a:lstStyle>
          <a:p>
            <a:fld id="{47FAB598-4C6D-884B-A815-65D773AD6F06}" type="datetimeFigureOut">
              <a:rPr lang="en-US" smtClean="0"/>
              <a:t>11/22/2018</a:t>
            </a:fld>
            <a:endParaRPr lang="en-US"/>
          </a:p>
        </p:txBody>
      </p:sp>
      <p:sp>
        <p:nvSpPr>
          <p:cNvPr id="4" name="Footer Placeholder 3"/>
          <p:cNvSpPr>
            <a:spLocks noGrp="1"/>
          </p:cNvSpPr>
          <p:nvPr>
            <p:ph type="ftr" sz="quarter" idx="2"/>
          </p:nvPr>
        </p:nvSpPr>
        <p:spPr>
          <a:xfrm>
            <a:off x="5" y="9428586"/>
            <a:ext cx="2945659" cy="496331"/>
          </a:xfrm>
          <a:prstGeom prst="rect">
            <a:avLst/>
          </a:prstGeom>
        </p:spPr>
        <p:txBody>
          <a:bodyPr vert="horz" lIns="89946" tIns="44973" rIns="89946" bIns="44973" rtlCol="0" anchor="b"/>
          <a:lstStyle>
            <a:lvl1pPr algn="l">
              <a:defRPr sz="1200"/>
            </a:lvl1pPr>
          </a:lstStyle>
          <a:p>
            <a:endParaRPr lang="en-US"/>
          </a:p>
        </p:txBody>
      </p:sp>
      <p:sp>
        <p:nvSpPr>
          <p:cNvPr id="5" name="Slide Number Placeholder 4"/>
          <p:cNvSpPr>
            <a:spLocks noGrp="1"/>
          </p:cNvSpPr>
          <p:nvPr>
            <p:ph type="sldNum" sz="quarter" idx="3"/>
          </p:nvPr>
        </p:nvSpPr>
        <p:spPr>
          <a:xfrm>
            <a:off x="3850448" y="9428586"/>
            <a:ext cx="2945659" cy="496331"/>
          </a:xfrm>
          <a:prstGeom prst="rect">
            <a:avLst/>
          </a:prstGeom>
        </p:spPr>
        <p:txBody>
          <a:bodyPr vert="horz" lIns="89946" tIns="44973" rIns="89946" bIns="44973" rtlCol="0" anchor="b"/>
          <a:lstStyle>
            <a:lvl1pPr algn="r">
              <a:defRPr sz="1200"/>
            </a:lvl1pPr>
          </a:lstStyle>
          <a:p>
            <a:fld id="{8EBE765E-3C49-694F-B05E-6475D14D049A}" type="slidenum">
              <a:rPr lang="en-US" smtClean="0"/>
              <a:t>‹#›</a:t>
            </a:fld>
            <a:endParaRPr lang="en-US"/>
          </a:p>
        </p:txBody>
      </p:sp>
    </p:spTree>
    <p:extLst>
      <p:ext uri="{BB962C8B-B14F-4D97-AF65-F5344CB8AC3E}">
        <p14:creationId xmlns:p14="http://schemas.microsoft.com/office/powerpoint/2010/main" val="16773008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3"/>
            <a:ext cx="2945659" cy="496331"/>
          </a:xfrm>
          <a:prstGeom prst="rect">
            <a:avLst/>
          </a:prstGeom>
        </p:spPr>
        <p:txBody>
          <a:bodyPr vert="horz" lIns="89946" tIns="44973" rIns="89946" bIns="44973" rtlCol="0"/>
          <a:lstStyle>
            <a:lvl1pPr algn="l">
              <a:defRPr sz="1200"/>
            </a:lvl1pPr>
          </a:lstStyle>
          <a:p>
            <a:endParaRPr lang="en-US"/>
          </a:p>
        </p:txBody>
      </p:sp>
      <p:sp>
        <p:nvSpPr>
          <p:cNvPr id="3" name="Date Placeholder 2"/>
          <p:cNvSpPr>
            <a:spLocks noGrp="1"/>
          </p:cNvSpPr>
          <p:nvPr>
            <p:ph type="dt" idx="1"/>
          </p:nvPr>
        </p:nvSpPr>
        <p:spPr>
          <a:xfrm>
            <a:off x="3850448" y="3"/>
            <a:ext cx="2945659" cy="496331"/>
          </a:xfrm>
          <a:prstGeom prst="rect">
            <a:avLst/>
          </a:prstGeom>
        </p:spPr>
        <p:txBody>
          <a:bodyPr vert="horz" lIns="89946" tIns="44973" rIns="89946" bIns="44973" rtlCol="0"/>
          <a:lstStyle>
            <a:lvl1pPr algn="r">
              <a:defRPr sz="1200"/>
            </a:lvl1pPr>
          </a:lstStyle>
          <a:p>
            <a:fld id="{3B03F94C-912C-5B4A-A442-7070715960FB}" type="datetimeFigureOut">
              <a:rPr lang="en-US" smtClean="0"/>
              <a:t>11/22/2018</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946" tIns="44973" rIns="89946" bIns="44973" rtlCol="0" anchor="ctr"/>
          <a:lstStyle/>
          <a:p>
            <a:endParaRPr lang="en-US"/>
          </a:p>
        </p:txBody>
      </p:sp>
      <p:sp>
        <p:nvSpPr>
          <p:cNvPr id="5" name="Notes Placeholder 4"/>
          <p:cNvSpPr>
            <a:spLocks noGrp="1"/>
          </p:cNvSpPr>
          <p:nvPr>
            <p:ph type="body" sz="quarter" idx="3"/>
          </p:nvPr>
        </p:nvSpPr>
        <p:spPr>
          <a:xfrm>
            <a:off x="679768" y="4715154"/>
            <a:ext cx="5438140" cy="4466988"/>
          </a:xfrm>
          <a:prstGeom prst="rect">
            <a:avLst/>
          </a:prstGeom>
        </p:spPr>
        <p:txBody>
          <a:bodyPr vert="horz" lIns="89946" tIns="44973" rIns="89946" bIns="449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5" y="9428586"/>
            <a:ext cx="2945659" cy="496331"/>
          </a:xfrm>
          <a:prstGeom prst="rect">
            <a:avLst/>
          </a:prstGeom>
        </p:spPr>
        <p:txBody>
          <a:bodyPr vert="horz" lIns="89946" tIns="44973" rIns="89946" bIns="44973" rtlCol="0" anchor="b"/>
          <a:lstStyle>
            <a:lvl1pPr algn="l">
              <a:defRPr sz="1200"/>
            </a:lvl1pPr>
          </a:lstStyle>
          <a:p>
            <a:endParaRPr lang="en-US"/>
          </a:p>
        </p:txBody>
      </p:sp>
      <p:sp>
        <p:nvSpPr>
          <p:cNvPr id="7" name="Slide Number Placeholder 6"/>
          <p:cNvSpPr>
            <a:spLocks noGrp="1"/>
          </p:cNvSpPr>
          <p:nvPr>
            <p:ph type="sldNum" sz="quarter" idx="5"/>
          </p:nvPr>
        </p:nvSpPr>
        <p:spPr>
          <a:xfrm>
            <a:off x="3850448" y="9428586"/>
            <a:ext cx="2945659" cy="496331"/>
          </a:xfrm>
          <a:prstGeom prst="rect">
            <a:avLst/>
          </a:prstGeom>
        </p:spPr>
        <p:txBody>
          <a:bodyPr vert="horz" lIns="89946" tIns="44973" rIns="89946" bIns="44973" rtlCol="0" anchor="b"/>
          <a:lstStyle>
            <a:lvl1pPr algn="r">
              <a:defRPr sz="1200"/>
            </a:lvl1pPr>
          </a:lstStyle>
          <a:p>
            <a:fld id="{4825EAA3-6156-F14F-8991-5BF4CC8A40B0}" type="slidenum">
              <a:rPr lang="en-US" smtClean="0"/>
              <a:t>‹#›</a:t>
            </a:fld>
            <a:endParaRPr lang="en-US"/>
          </a:p>
        </p:txBody>
      </p:sp>
    </p:spTree>
    <p:extLst>
      <p:ext uri="{BB962C8B-B14F-4D97-AF65-F5344CB8AC3E}">
        <p14:creationId xmlns:p14="http://schemas.microsoft.com/office/powerpoint/2010/main" val="11235672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slide deck illustrating</a:t>
            </a:r>
            <a:r>
              <a:rPr lang="en-GB" baseline="0" dirty="0"/>
              <a:t> the “right” and “wrong” types of medicines packs to be scanned under EU Directive on Falsified Medicines [2011/62/EU] and Delegated Regulation [2016/161]</a:t>
            </a:r>
          </a:p>
          <a:p>
            <a:r>
              <a:rPr lang="en-GB" baseline="0" dirty="0"/>
              <a:t>[Last updated 13</a:t>
            </a:r>
            <a:r>
              <a:rPr lang="en-GB" baseline="30000" dirty="0"/>
              <a:t>th</a:t>
            </a:r>
            <a:r>
              <a:rPr lang="en-GB" baseline="0" dirty="0"/>
              <a:t> November]</a:t>
            </a:r>
          </a:p>
          <a:p>
            <a:r>
              <a:rPr lang="en-GB" baseline="0" dirty="0"/>
              <a:t>CHANGE NAMES AND DATES AS REQUIRED</a:t>
            </a:r>
          </a:p>
          <a:p>
            <a:r>
              <a:rPr lang="en-GB" baseline="0" dirty="0"/>
              <a:t>TO BE UPDATED WITH FURTHER EXAMPLES AS NECESSARY</a:t>
            </a:r>
          </a:p>
        </p:txBody>
      </p:sp>
      <p:sp>
        <p:nvSpPr>
          <p:cNvPr id="4" name="Slide Number Placeholder 3"/>
          <p:cNvSpPr>
            <a:spLocks noGrp="1"/>
          </p:cNvSpPr>
          <p:nvPr>
            <p:ph type="sldNum" sz="quarter" idx="10"/>
          </p:nvPr>
        </p:nvSpPr>
        <p:spPr/>
        <p:txBody>
          <a:bodyPr/>
          <a:lstStyle/>
          <a:p>
            <a:fld id="{4825EAA3-6156-F14F-8991-5BF4CC8A40B0}" type="slidenum">
              <a:rPr lang="en-US" smtClean="0"/>
              <a:t>1</a:t>
            </a:fld>
            <a:endParaRPr lang="en-US"/>
          </a:p>
        </p:txBody>
      </p:sp>
    </p:spTree>
    <p:extLst>
      <p:ext uri="{BB962C8B-B14F-4D97-AF65-F5344CB8AC3E}">
        <p14:creationId xmlns:p14="http://schemas.microsoft.com/office/powerpoint/2010/main" val="2241423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2</a:t>
            </a:fld>
            <a:endParaRPr lang="en-US"/>
          </a:p>
        </p:txBody>
      </p:sp>
    </p:spTree>
    <p:extLst>
      <p:ext uri="{BB962C8B-B14F-4D97-AF65-F5344CB8AC3E}">
        <p14:creationId xmlns:p14="http://schemas.microsoft.com/office/powerpoint/2010/main" val="1951052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Handling</a:t>
            </a:r>
            <a:r>
              <a:rPr lang="en-GB" baseline="0" dirty="0"/>
              <a:t> of FMD error messages, warning and alerts raised by local or national FMD systems. To be read alongside associated guidance notes (available via FMD Source)</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12</a:t>
            </a:fld>
            <a:endParaRPr lang="en-US"/>
          </a:p>
        </p:txBody>
      </p:sp>
    </p:spTree>
    <p:extLst>
      <p:ext uri="{BB962C8B-B14F-4D97-AF65-F5344CB8AC3E}">
        <p14:creationId xmlns:p14="http://schemas.microsoft.com/office/powerpoint/2010/main" val="1649822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13</a:t>
            </a:fld>
            <a:endParaRPr lang="en-US"/>
          </a:p>
        </p:txBody>
      </p:sp>
    </p:spTree>
    <p:extLst>
      <p:ext uri="{BB962C8B-B14F-4D97-AF65-F5344CB8AC3E}">
        <p14:creationId xmlns:p14="http://schemas.microsoft.com/office/powerpoint/2010/main" val="1662199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“FMD big</a:t>
            </a:r>
            <a:r>
              <a:rPr lang="en-GB" baseline="0" dirty="0"/>
              <a:t> chart” – our work has given us a detailed understanding of the main flow of products (pink lines) and where data will be exchanged between companies and with the central and national databases (blue dotted lines). There are some data exchanges (grey lines) that we anticipate will, might or could happen in future, but these are not mandated by the Directive.</a:t>
            </a:r>
          </a:p>
        </p:txBody>
      </p:sp>
      <p:sp>
        <p:nvSpPr>
          <p:cNvPr id="4" name="Slide Number Placeholder 3"/>
          <p:cNvSpPr>
            <a:spLocks noGrp="1"/>
          </p:cNvSpPr>
          <p:nvPr>
            <p:ph type="sldNum" sz="quarter" idx="10"/>
          </p:nvPr>
        </p:nvSpPr>
        <p:spPr/>
        <p:txBody>
          <a:bodyPr/>
          <a:lstStyle/>
          <a:p>
            <a:fld id="{4825EAA3-6156-F14F-8991-5BF4CC8A40B0}" type="slidenum">
              <a:rPr lang="en-US" smtClean="0"/>
              <a:t>14</a:t>
            </a:fld>
            <a:endParaRPr lang="en-US"/>
          </a:p>
        </p:txBody>
      </p:sp>
    </p:spTree>
    <p:extLst>
      <p:ext uri="{BB962C8B-B14F-4D97-AF65-F5344CB8AC3E}">
        <p14:creationId xmlns:p14="http://schemas.microsoft.com/office/powerpoint/2010/main" val="1882600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any further information</a:t>
            </a:r>
            <a:r>
              <a:rPr lang="en-GB" baseline="0" dirty="0"/>
              <a:t> or updates, please contact Jonathan Buisson, FMD Communications Lead for UK FMD Working Group for Community Pharmacy</a:t>
            </a:r>
            <a:endParaRPr lang="en-GB" dirty="0"/>
          </a:p>
        </p:txBody>
      </p:sp>
      <p:sp>
        <p:nvSpPr>
          <p:cNvPr id="4" name="Slide Number Placeholder 3"/>
          <p:cNvSpPr>
            <a:spLocks noGrp="1"/>
          </p:cNvSpPr>
          <p:nvPr>
            <p:ph type="sldNum" sz="quarter" idx="10"/>
          </p:nvPr>
        </p:nvSpPr>
        <p:spPr/>
        <p:txBody>
          <a:bodyPr/>
          <a:lstStyle/>
          <a:p>
            <a:fld id="{4825EAA3-6156-F14F-8991-5BF4CC8A40B0}" type="slidenum">
              <a:rPr lang="en-US" smtClean="0"/>
              <a:t>15</a:t>
            </a:fld>
            <a:endParaRPr lang="en-US"/>
          </a:p>
        </p:txBody>
      </p:sp>
    </p:spTree>
    <p:extLst>
      <p:ext uri="{BB962C8B-B14F-4D97-AF65-F5344CB8AC3E}">
        <p14:creationId xmlns:p14="http://schemas.microsoft.com/office/powerpoint/2010/main" val="3953091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color graphic">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flip="none" rotWithShape="1">
            <a:gsLst>
              <a:gs pos="0">
                <a:srgbClr val="7FBF30">
                  <a:tint val="66000"/>
                  <a:satMod val="160000"/>
                </a:srgbClr>
              </a:gs>
              <a:gs pos="50000">
                <a:srgbClr val="7FBF30">
                  <a:tint val="44500"/>
                  <a:satMod val="160000"/>
                </a:srgbClr>
              </a:gs>
              <a:gs pos="100000">
                <a:srgbClr val="7FBF30">
                  <a:tint val="23500"/>
                  <a:satMod val="160000"/>
                </a:srgbClr>
              </a:gs>
            </a:gsLst>
            <a:lin ang="27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 name="Title 1"/>
          <p:cNvSpPr>
            <a:spLocks noGrp="1"/>
          </p:cNvSpPr>
          <p:nvPr>
            <p:ph type="title" hasCustomPrompt="1"/>
          </p:nvPr>
        </p:nvSpPr>
        <p:spPr>
          <a:xfrm>
            <a:off x="537026" y="3108960"/>
            <a:ext cx="5891507" cy="921715"/>
          </a:xfrm>
        </p:spPr>
        <p:txBody>
          <a:bodyPr anchor="b">
            <a:normAutofit/>
          </a:bodyPr>
          <a:lstStyle>
            <a:lvl1pPr>
              <a:defRPr sz="3600">
                <a:solidFill>
                  <a:schemeClr val="accent1"/>
                </a:solidFill>
              </a:defRPr>
            </a:lvl1pPr>
          </a:lstStyle>
          <a:p>
            <a:r>
              <a:rPr lang="en-US" dirty="0"/>
              <a:t>Click to edit presentation title</a:t>
            </a:r>
          </a:p>
        </p:txBody>
      </p:sp>
      <p:sp>
        <p:nvSpPr>
          <p:cNvPr id="10" name="Text Placeholder 9"/>
          <p:cNvSpPr>
            <a:spLocks noGrp="1"/>
          </p:cNvSpPr>
          <p:nvPr>
            <p:ph type="body" sz="quarter" idx="12" hasCustomPrompt="1"/>
          </p:nvPr>
        </p:nvSpPr>
        <p:spPr>
          <a:xfrm>
            <a:off x="537022" y="4114800"/>
            <a:ext cx="5891512" cy="418089"/>
          </a:xfrm>
        </p:spPr>
        <p:txBody>
          <a:bodyPr/>
          <a:lstStyle>
            <a:lvl1pPr>
              <a:defRPr>
                <a:solidFill>
                  <a:schemeClr val="accent1"/>
                </a:solidFill>
              </a:defRPr>
            </a:lvl1pPr>
          </a:lstStyle>
          <a:p>
            <a:pPr lvl="0"/>
            <a:r>
              <a:rPr lang="en-US" dirty="0"/>
              <a:t>Click to edit subtitle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26591" y="399434"/>
            <a:ext cx="3538585" cy="938421"/>
          </a:xfrm>
          <a:prstGeom prst="rect">
            <a:avLst/>
          </a:prstGeom>
        </p:spPr>
      </p:pic>
      <p:sp>
        <p:nvSpPr>
          <p:cNvPr id="11" name="Text Placeholder 9"/>
          <p:cNvSpPr>
            <a:spLocks noGrp="1"/>
          </p:cNvSpPr>
          <p:nvPr>
            <p:ph type="body" sz="quarter" idx="13" hasCustomPrompt="1"/>
          </p:nvPr>
        </p:nvSpPr>
        <p:spPr>
          <a:xfrm>
            <a:off x="6293388" y="5743303"/>
            <a:ext cx="2315035" cy="418089"/>
          </a:xfrm>
        </p:spPr>
        <p:txBody>
          <a:bodyPr/>
          <a:lstStyle>
            <a:lvl1pPr algn="r">
              <a:defRPr baseline="0">
                <a:solidFill>
                  <a:schemeClr val="accent1"/>
                </a:solidFill>
              </a:defRPr>
            </a:lvl1pPr>
          </a:lstStyle>
          <a:p>
            <a:pPr lvl="0"/>
            <a:r>
              <a:rPr lang="en-US" dirty="0"/>
              <a:t>Click to edit date</a:t>
            </a:r>
          </a:p>
        </p:txBody>
      </p:sp>
    </p:spTree>
    <p:extLst>
      <p:ext uri="{BB962C8B-B14F-4D97-AF65-F5344CB8AC3E}">
        <p14:creationId xmlns:p14="http://schemas.microsoft.com/office/powerpoint/2010/main" val="2423098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blu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flip="none" rotWithShape="1">
            <a:gsLst>
              <a:gs pos="0">
                <a:srgbClr val="7FBF30">
                  <a:tint val="66000"/>
                  <a:satMod val="160000"/>
                </a:srgbClr>
              </a:gs>
              <a:gs pos="50000">
                <a:srgbClr val="7FBF30">
                  <a:tint val="44500"/>
                  <a:satMod val="160000"/>
                </a:srgbClr>
              </a:gs>
              <a:gs pos="100000">
                <a:srgbClr val="7FBF30">
                  <a:tint val="23500"/>
                  <a:satMod val="160000"/>
                </a:srgbClr>
              </a:gs>
            </a:gsLst>
            <a:lin ang="27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 name="Title 1"/>
          <p:cNvSpPr>
            <a:spLocks noGrp="1"/>
          </p:cNvSpPr>
          <p:nvPr>
            <p:ph type="title" hasCustomPrompt="1"/>
          </p:nvPr>
        </p:nvSpPr>
        <p:spPr>
          <a:xfrm>
            <a:off x="537026" y="3108960"/>
            <a:ext cx="6296856" cy="921715"/>
          </a:xfrm>
        </p:spPr>
        <p:txBody>
          <a:bodyPr anchor="b">
            <a:normAutofit/>
          </a:bodyPr>
          <a:lstStyle>
            <a:lvl1pPr>
              <a:defRPr sz="3600">
                <a:solidFill>
                  <a:schemeClr val="accent1"/>
                </a:solidFill>
              </a:defRPr>
            </a:lvl1pPr>
          </a:lstStyle>
          <a:p>
            <a:r>
              <a:rPr lang="en-US" dirty="0"/>
              <a:t>Click to edit divider title</a:t>
            </a:r>
          </a:p>
        </p:txBody>
      </p:sp>
    </p:spTree>
    <p:extLst>
      <p:ext uri="{BB962C8B-B14F-4D97-AF65-F5344CB8AC3E}">
        <p14:creationId xmlns:p14="http://schemas.microsoft.com/office/powerpoint/2010/main" val="2224988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 green">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flip="none" rotWithShape="1">
            <a:gsLst>
              <a:gs pos="0">
                <a:srgbClr val="50A4D5">
                  <a:tint val="66000"/>
                  <a:satMod val="160000"/>
                </a:srgbClr>
              </a:gs>
              <a:gs pos="50000">
                <a:srgbClr val="50A4D5">
                  <a:tint val="44500"/>
                  <a:satMod val="160000"/>
                </a:srgbClr>
              </a:gs>
              <a:gs pos="100000">
                <a:srgbClr val="50A4D5">
                  <a:tint val="23500"/>
                  <a:satMod val="160000"/>
                </a:srgbClr>
              </a:gs>
            </a:gsLst>
            <a:lin ang="27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 name="Title 1"/>
          <p:cNvSpPr>
            <a:spLocks noGrp="1"/>
          </p:cNvSpPr>
          <p:nvPr>
            <p:ph type="title" hasCustomPrompt="1"/>
          </p:nvPr>
        </p:nvSpPr>
        <p:spPr>
          <a:xfrm>
            <a:off x="537026" y="3108960"/>
            <a:ext cx="6296856" cy="921715"/>
          </a:xfrm>
        </p:spPr>
        <p:txBody>
          <a:bodyPr anchor="b">
            <a:normAutofit/>
          </a:bodyPr>
          <a:lstStyle>
            <a:lvl1pPr>
              <a:defRPr sz="3600">
                <a:solidFill>
                  <a:schemeClr val="accent1"/>
                </a:solidFill>
              </a:defRPr>
            </a:lvl1pPr>
          </a:lstStyle>
          <a:p>
            <a:r>
              <a:rPr lang="en-US" dirty="0"/>
              <a:t>Click to edit divider title</a:t>
            </a:r>
          </a:p>
        </p:txBody>
      </p:sp>
    </p:spTree>
    <p:extLst>
      <p:ext uri="{BB962C8B-B14F-4D97-AF65-F5344CB8AC3E}">
        <p14:creationId xmlns:p14="http://schemas.microsoft.com/office/powerpoint/2010/main" val="3679710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mall text/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GB"/>
              <a:t>Click to edit Master title style</a:t>
            </a:r>
            <a:endParaRPr lang="en-US" dirty="0"/>
          </a:p>
        </p:txBody>
      </p:sp>
      <p:sp>
        <p:nvSpPr>
          <p:cNvPr id="3" name="Content Placeholder 2"/>
          <p:cNvSpPr>
            <a:spLocks noGrp="1"/>
          </p:cNvSpPr>
          <p:nvPr>
            <p:ph idx="1"/>
          </p:nvPr>
        </p:nvSpPr>
        <p:spPr/>
        <p:txBody>
          <a:bodyPr/>
          <a:lstStyle>
            <a:lvl1pPr>
              <a:spcBef>
                <a:spcPts val="0"/>
              </a:spcBef>
              <a:spcAft>
                <a:spcPts val="600"/>
              </a:spcAft>
              <a:defRPr/>
            </a:lvl1pPr>
            <a:lvl2pPr marL="287338" indent="-287338">
              <a:spcBef>
                <a:spcPts val="0"/>
              </a:spcBef>
              <a:spcAft>
                <a:spcPts val="600"/>
              </a:spcAft>
              <a:defRPr/>
            </a:lvl2pPr>
            <a:lvl3pPr marL="512763" indent="-282575">
              <a:spcBef>
                <a:spcPts val="0"/>
              </a:spcBef>
              <a:spcAft>
                <a:spcPts val="600"/>
              </a:spcAft>
              <a:defRPr/>
            </a:lvl3pPr>
            <a:lvl4pPr marL="744538" indent="-288925">
              <a:spcBef>
                <a:spcPts val="0"/>
              </a:spcBef>
              <a:spcAft>
                <a:spcPts val="300"/>
              </a:spcAft>
              <a:defRPr/>
            </a:lvl4pPr>
            <a:lvl5pPr marL="968375" indent="-282575">
              <a:spcBef>
                <a:spcPts val="0"/>
              </a:spcBef>
              <a:spcAft>
                <a:spcPts val="3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Slide Number Placeholder 5"/>
          <p:cNvSpPr>
            <a:spLocks noGrp="1"/>
          </p:cNvSpPr>
          <p:nvPr>
            <p:ph type="sldNum" sz="quarter" idx="12"/>
          </p:nvPr>
        </p:nvSpPr>
        <p:spPr/>
        <p:txBody>
          <a:bodyPr/>
          <a:lstStyle/>
          <a:p>
            <a:fld id="{05530B4C-3CF7-F94D-8349-296E2D6C0A14}" type="slidenum">
              <a:rPr lang="en-US" smtClean="0"/>
              <a:t>‹#›</a:t>
            </a:fld>
            <a:endParaRPr lang="en-US"/>
          </a:p>
        </p:txBody>
      </p:sp>
    </p:spTree>
    <p:extLst>
      <p:ext uri="{BB962C8B-B14F-4D97-AF65-F5344CB8AC3E}">
        <p14:creationId xmlns:p14="http://schemas.microsoft.com/office/powerpoint/2010/main" val="3224856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Large text/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GB"/>
              <a:t>Click to edit Master title style</a:t>
            </a:r>
            <a:endParaRPr lang="en-US" dirty="0"/>
          </a:p>
        </p:txBody>
      </p:sp>
      <p:sp>
        <p:nvSpPr>
          <p:cNvPr id="3" name="Content Placeholder 2"/>
          <p:cNvSpPr>
            <a:spLocks noGrp="1"/>
          </p:cNvSpPr>
          <p:nvPr>
            <p:ph idx="1"/>
          </p:nvPr>
        </p:nvSpPr>
        <p:spPr/>
        <p:txBody>
          <a:bodyPr/>
          <a:lstStyle>
            <a:lvl1pPr>
              <a:spcBef>
                <a:spcPts val="0"/>
              </a:spcBef>
              <a:spcAft>
                <a:spcPts val="600"/>
              </a:spcAft>
              <a:defRPr sz="2400"/>
            </a:lvl1pPr>
            <a:lvl2pPr marL="287338" indent="-287338">
              <a:spcBef>
                <a:spcPts val="0"/>
              </a:spcBef>
              <a:spcAft>
                <a:spcPts val="600"/>
              </a:spcAft>
              <a:defRPr sz="2400"/>
            </a:lvl2pPr>
            <a:lvl3pPr marL="512763" indent="-282575">
              <a:spcBef>
                <a:spcPts val="0"/>
              </a:spcBef>
              <a:spcAft>
                <a:spcPts val="600"/>
              </a:spcAft>
              <a:defRPr sz="2000"/>
            </a:lvl3pPr>
            <a:lvl4pPr marL="744538" indent="-288925">
              <a:spcBef>
                <a:spcPts val="0"/>
              </a:spcBef>
              <a:spcAft>
                <a:spcPts val="300"/>
              </a:spcAft>
              <a:defRPr/>
            </a:lvl4pPr>
            <a:lvl5pPr marL="968375" indent="-282575">
              <a:spcBef>
                <a:spcPts val="0"/>
              </a:spcBef>
              <a:spcAft>
                <a:spcPts val="3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Slide Number Placeholder 5"/>
          <p:cNvSpPr>
            <a:spLocks noGrp="1"/>
          </p:cNvSpPr>
          <p:nvPr>
            <p:ph type="sldNum" sz="quarter" idx="12"/>
          </p:nvPr>
        </p:nvSpPr>
        <p:spPr/>
        <p:txBody>
          <a:bodyPr/>
          <a:lstStyle/>
          <a:p>
            <a:fld id="{05530B4C-3CF7-F94D-8349-296E2D6C0A14}" type="slidenum">
              <a:rPr lang="en-US" smtClean="0"/>
              <a:t>‹#›</a:t>
            </a:fld>
            <a:endParaRPr lang="en-US"/>
          </a:p>
        </p:txBody>
      </p:sp>
    </p:spTree>
    <p:extLst>
      <p:ext uri="{BB962C8B-B14F-4D97-AF65-F5344CB8AC3E}">
        <p14:creationId xmlns:p14="http://schemas.microsoft.com/office/powerpoint/2010/main" val="2697919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rge text /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GB"/>
              <a:t>Click to edit Master title style</a:t>
            </a:r>
            <a:endParaRPr lang="en-US" dirty="0"/>
          </a:p>
        </p:txBody>
      </p:sp>
      <p:sp>
        <p:nvSpPr>
          <p:cNvPr id="3" name="Content Placeholder 2"/>
          <p:cNvSpPr>
            <a:spLocks noGrp="1"/>
          </p:cNvSpPr>
          <p:nvPr>
            <p:ph idx="1"/>
          </p:nvPr>
        </p:nvSpPr>
        <p:spPr>
          <a:xfrm>
            <a:off x="1040966" y="1236783"/>
            <a:ext cx="3709073" cy="4893941"/>
          </a:xfrm>
        </p:spPr>
        <p:txBody>
          <a:bodyPr/>
          <a:lstStyle>
            <a:lvl1pPr>
              <a:spcBef>
                <a:spcPts val="0"/>
              </a:spcBef>
              <a:spcAft>
                <a:spcPts val="600"/>
              </a:spcAft>
              <a:defRPr sz="2400"/>
            </a:lvl1pPr>
            <a:lvl2pPr marL="287338" indent="-287338">
              <a:spcBef>
                <a:spcPts val="0"/>
              </a:spcBef>
              <a:spcAft>
                <a:spcPts val="600"/>
              </a:spcAft>
              <a:defRPr sz="2400"/>
            </a:lvl2pPr>
            <a:lvl3pPr marL="512763" indent="-282575">
              <a:spcBef>
                <a:spcPts val="0"/>
              </a:spcBef>
              <a:spcAft>
                <a:spcPts val="600"/>
              </a:spcAft>
              <a:defRPr sz="2000"/>
            </a:lvl3pPr>
            <a:lvl4pPr marL="744538" indent="-288925">
              <a:spcBef>
                <a:spcPts val="0"/>
              </a:spcBef>
              <a:spcAft>
                <a:spcPts val="300"/>
              </a:spcAft>
              <a:defRPr/>
            </a:lvl4pPr>
            <a:lvl5pPr marL="968375" indent="-282575">
              <a:spcBef>
                <a:spcPts val="0"/>
              </a:spcBef>
              <a:spcAft>
                <a:spcPts val="3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Slide Number Placeholder 5"/>
          <p:cNvSpPr>
            <a:spLocks noGrp="1"/>
          </p:cNvSpPr>
          <p:nvPr>
            <p:ph type="sldNum" sz="quarter" idx="12"/>
          </p:nvPr>
        </p:nvSpPr>
        <p:spPr/>
        <p:txBody>
          <a:bodyPr/>
          <a:lstStyle/>
          <a:p>
            <a:fld id="{05530B4C-3CF7-F94D-8349-296E2D6C0A14}" type="slidenum">
              <a:rPr lang="en-US" smtClean="0"/>
              <a:t>‹#›</a:t>
            </a:fld>
            <a:endParaRPr lang="en-US"/>
          </a:p>
        </p:txBody>
      </p:sp>
      <p:sp>
        <p:nvSpPr>
          <p:cNvPr id="7" name="Picture Placeholder 6"/>
          <p:cNvSpPr>
            <a:spLocks noGrp="1"/>
          </p:cNvSpPr>
          <p:nvPr>
            <p:ph type="pic" sz="quarter" idx="13"/>
          </p:nvPr>
        </p:nvSpPr>
        <p:spPr>
          <a:xfrm>
            <a:off x="5030788" y="1459262"/>
            <a:ext cx="3656012" cy="3656012"/>
          </a:xfrm>
        </p:spPr>
        <p:txBody>
          <a:bodyPr/>
          <a:lstStyle/>
          <a:p>
            <a:r>
              <a:rPr lang="en-GB"/>
              <a:t>Drag picture to placeholder or click icon to add</a:t>
            </a:r>
            <a:endParaRPr lang="en-US"/>
          </a:p>
        </p:txBody>
      </p:sp>
    </p:spTree>
    <p:extLst>
      <p:ext uri="{BB962C8B-B14F-4D97-AF65-F5344CB8AC3E}">
        <p14:creationId xmlns:p14="http://schemas.microsoft.com/office/powerpoint/2010/main" val="2334901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da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4" name="Slide Number Placeholder 3"/>
          <p:cNvSpPr>
            <a:spLocks noGrp="1"/>
          </p:cNvSpPr>
          <p:nvPr>
            <p:ph type="sldNum" sz="quarter" idx="11"/>
          </p:nvPr>
        </p:nvSpPr>
        <p:spPr/>
        <p:txBody>
          <a:bodyPr/>
          <a:lstStyle/>
          <a:p>
            <a:fld id="{05530B4C-3CF7-F94D-8349-296E2D6C0A14}" type="slidenum">
              <a:rPr lang="en-US" smtClean="0"/>
              <a:pPr/>
              <a:t>‹#›</a:t>
            </a:fld>
            <a:endParaRPr lang="en-US" dirty="0"/>
          </a:p>
        </p:txBody>
      </p:sp>
      <p:sp>
        <p:nvSpPr>
          <p:cNvPr id="6" name="Content Placeholder 5"/>
          <p:cNvSpPr>
            <a:spLocks noGrp="1"/>
          </p:cNvSpPr>
          <p:nvPr>
            <p:ph sz="quarter" idx="12"/>
          </p:nvPr>
        </p:nvSpPr>
        <p:spPr>
          <a:xfrm>
            <a:off x="1041400" y="1234440"/>
            <a:ext cx="7645400" cy="4694701"/>
          </a:xfrm>
        </p:spPr>
        <p:txBody>
          <a:bodyPr/>
          <a:lstStyle/>
          <a:p>
            <a:pPr lvl="0"/>
            <a:r>
              <a:rPr lang="en-GB"/>
              <a:t>Click to edit Master text styles</a:t>
            </a:r>
          </a:p>
        </p:txBody>
      </p:sp>
      <p:sp>
        <p:nvSpPr>
          <p:cNvPr id="7" name="Text Placeholder 6"/>
          <p:cNvSpPr>
            <a:spLocks noGrp="1"/>
          </p:cNvSpPr>
          <p:nvPr>
            <p:ph type="body" sz="quarter" idx="13" hasCustomPrompt="1"/>
          </p:nvPr>
        </p:nvSpPr>
        <p:spPr>
          <a:xfrm>
            <a:off x="1040966" y="5929141"/>
            <a:ext cx="7645400" cy="228181"/>
          </a:xfrm>
        </p:spPr>
        <p:txBody>
          <a:bodyPr>
            <a:noAutofit/>
          </a:bodyPr>
          <a:lstStyle>
            <a:lvl1pPr>
              <a:defRPr sz="900"/>
            </a:lvl1pPr>
          </a:lstStyle>
          <a:p>
            <a:pPr lvl="0"/>
            <a:r>
              <a:rPr lang="en-US" dirty="0"/>
              <a:t>Source: Information here</a:t>
            </a:r>
          </a:p>
        </p:txBody>
      </p:sp>
    </p:spTree>
    <p:extLst>
      <p:ext uri="{BB962C8B-B14F-4D97-AF65-F5344CB8AC3E}">
        <p14:creationId xmlns:p14="http://schemas.microsoft.com/office/powerpoint/2010/main" val="1200270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528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1040965" y="-2328"/>
            <a:ext cx="8103036" cy="1827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0" y="-2328"/>
            <a:ext cx="914400" cy="18275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0966" y="184581"/>
            <a:ext cx="7645833" cy="859371"/>
          </a:xfrm>
          <a:prstGeom prst="rect">
            <a:avLst/>
          </a:prstGeom>
        </p:spPr>
        <p:txBody>
          <a:bodyPr vert="horz" lIns="0" tIns="0" rIns="0" bIns="0" rtlCol="0" anchor="b"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1040966" y="1230135"/>
            <a:ext cx="7645834" cy="4854044"/>
          </a:xfrm>
          <a:prstGeom prst="rect">
            <a:avLst/>
          </a:prstGeom>
        </p:spPr>
        <p:txBody>
          <a:bodyPr vert="horz" lIns="0" tIns="4572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Slide Number Placeholder 5"/>
          <p:cNvSpPr>
            <a:spLocks noGrp="1"/>
          </p:cNvSpPr>
          <p:nvPr>
            <p:ph type="sldNum" sz="quarter" idx="4"/>
          </p:nvPr>
        </p:nvSpPr>
        <p:spPr>
          <a:xfrm>
            <a:off x="8356844" y="6258026"/>
            <a:ext cx="329956" cy="365125"/>
          </a:xfrm>
          <a:prstGeom prst="rect">
            <a:avLst/>
          </a:prstGeom>
        </p:spPr>
        <p:txBody>
          <a:bodyPr vert="horz" lIns="0" tIns="0" rIns="0" bIns="0" rtlCol="0" anchor="ctr"/>
          <a:lstStyle>
            <a:lvl1pPr algn="r">
              <a:defRPr sz="1000" b="0">
                <a:solidFill>
                  <a:srgbClr val="195685"/>
                </a:solidFill>
                <a:latin typeface="+mn-lt"/>
                <a:cs typeface="Arial"/>
              </a:defRPr>
            </a:lvl1pPr>
          </a:lstStyle>
          <a:p>
            <a:fld id="{05530B4C-3CF7-F94D-8349-296E2D6C0A14}" type="slidenum">
              <a:rPr lang="en-US" smtClean="0"/>
              <a:pPr/>
              <a:t>‹#›</a:t>
            </a:fld>
            <a:endParaRPr lang="en-US" dirty="0"/>
          </a:p>
        </p:txBody>
      </p:sp>
      <p:pic>
        <p:nvPicPr>
          <p:cNvPr id="5" name="Picture 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77363" y="6211715"/>
            <a:ext cx="1551437" cy="411436"/>
          </a:xfrm>
          <a:prstGeom prst="rect">
            <a:avLst/>
          </a:prstGeom>
        </p:spPr>
      </p:pic>
    </p:spTree>
    <p:extLst>
      <p:ext uri="{BB962C8B-B14F-4D97-AF65-F5344CB8AC3E}">
        <p14:creationId xmlns:p14="http://schemas.microsoft.com/office/powerpoint/2010/main" val="46767441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50" r:id="rId4"/>
    <p:sldLayoutId id="2147483666" r:id="rId5"/>
    <p:sldLayoutId id="2147483667" r:id="rId6"/>
    <p:sldLayoutId id="2147483668" r:id="rId7"/>
    <p:sldLayoutId id="2147483655" r:id="rId8"/>
  </p:sldLayoutIdLst>
  <p:hf hdr="0" ftr="0"/>
  <p:txStyles>
    <p:titleStyle>
      <a:lvl1pPr algn="l" defTabSz="457200" rtl="0" eaLnBrk="1" latinLnBrk="0" hangingPunct="1">
        <a:lnSpc>
          <a:spcPct val="100000"/>
        </a:lnSpc>
        <a:spcBef>
          <a:spcPct val="0"/>
        </a:spcBef>
        <a:buNone/>
        <a:defRPr sz="2800" b="0" kern="1200">
          <a:solidFill>
            <a:schemeClr val="accent1"/>
          </a:solidFill>
          <a:latin typeface="+mj-lt"/>
          <a:ea typeface="+mj-ea"/>
          <a:cs typeface="Arial"/>
        </a:defRPr>
      </a:lvl1pPr>
    </p:titleStyle>
    <p:bodyStyle>
      <a:lvl1pPr marL="0" indent="0" algn="l" defTabSz="457200" rtl="0" eaLnBrk="1" latinLnBrk="0" hangingPunct="1">
        <a:spcBef>
          <a:spcPts val="0"/>
        </a:spcBef>
        <a:spcAft>
          <a:spcPts val="600"/>
        </a:spcAft>
        <a:buFontTx/>
        <a:buNone/>
        <a:defRPr sz="2000" kern="1200">
          <a:solidFill>
            <a:schemeClr val="tx1"/>
          </a:solidFill>
          <a:latin typeface="+mn-lt"/>
          <a:ea typeface="+mn-ea"/>
          <a:cs typeface="Arial"/>
        </a:defRPr>
      </a:lvl1pPr>
      <a:lvl2pPr marL="230188" indent="-230188" algn="l" defTabSz="457200" rtl="0" eaLnBrk="1" latinLnBrk="0" hangingPunct="1">
        <a:spcBef>
          <a:spcPts val="0"/>
        </a:spcBef>
        <a:spcAft>
          <a:spcPts val="600"/>
        </a:spcAft>
        <a:buSzPct val="90000"/>
        <a:buFont typeface="Calibri" panose="020F0502020204030204" pitchFamily="34" charset="0"/>
        <a:buChar char="•"/>
        <a:defRPr sz="2000" kern="1200">
          <a:solidFill>
            <a:schemeClr val="tx1"/>
          </a:solidFill>
          <a:latin typeface="+mn-lt"/>
          <a:ea typeface="+mn-ea"/>
          <a:cs typeface="Arial"/>
        </a:defRPr>
      </a:lvl2pPr>
      <a:lvl3pPr marL="455613" indent="-225425" algn="l" defTabSz="457200" rtl="0" eaLnBrk="1" latinLnBrk="0" hangingPunct="1">
        <a:spcBef>
          <a:spcPts val="0"/>
        </a:spcBef>
        <a:spcAft>
          <a:spcPts val="600"/>
        </a:spcAft>
        <a:buFont typeface="Lucida Grande"/>
        <a:buChar char="-"/>
        <a:defRPr sz="1800" kern="1200">
          <a:solidFill>
            <a:schemeClr val="tx1"/>
          </a:solidFill>
          <a:latin typeface="+mn-lt"/>
          <a:ea typeface="+mn-ea"/>
          <a:cs typeface="Arial"/>
        </a:defRPr>
      </a:lvl3pPr>
      <a:lvl4pPr marL="685800" indent="-230188" algn="l" defTabSz="457200" rtl="0" eaLnBrk="1" latinLnBrk="0" hangingPunct="1">
        <a:spcBef>
          <a:spcPts val="0"/>
        </a:spcBef>
        <a:spcAft>
          <a:spcPts val="300"/>
        </a:spcAft>
        <a:buFont typeface="Lucida Grande"/>
        <a:buChar char="‣"/>
        <a:defRPr sz="1600" kern="1200">
          <a:solidFill>
            <a:schemeClr val="tx1"/>
          </a:solidFill>
          <a:latin typeface="+mn-lt"/>
          <a:ea typeface="+mn-ea"/>
          <a:cs typeface="Arial"/>
        </a:defRPr>
      </a:lvl4pPr>
      <a:lvl5pPr marL="917575" indent="-231775" algn="l" defTabSz="457200" rtl="0" eaLnBrk="1" latinLnBrk="0" hangingPunct="1">
        <a:spcBef>
          <a:spcPts val="0"/>
        </a:spcBef>
        <a:spcAft>
          <a:spcPts val="300"/>
        </a:spcAft>
        <a:buSzPct val="110000"/>
        <a:buFont typeface="Arial"/>
        <a:buChar char="◦"/>
        <a:defRPr sz="1600" kern="1200">
          <a:solidFill>
            <a:schemeClr val="tx1"/>
          </a:solidFill>
          <a:latin typeface="+mn-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7026" y="1980922"/>
            <a:ext cx="6508010" cy="1115569"/>
          </a:xfrm>
        </p:spPr>
        <p:txBody>
          <a:bodyPr>
            <a:normAutofit/>
          </a:bodyPr>
          <a:lstStyle/>
          <a:p>
            <a:r>
              <a:rPr lang="en-US" dirty="0"/>
              <a:t>Scanning packs – what to look for</a:t>
            </a:r>
            <a:br>
              <a:rPr lang="en-US" dirty="0"/>
            </a:br>
            <a:r>
              <a:rPr lang="en-US" sz="2000" dirty="0">
                <a:solidFill>
                  <a:schemeClr val="bg2">
                    <a:lumMod val="50000"/>
                  </a:schemeClr>
                </a:solidFill>
              </a:rPr>
              <a:t>Implementing the EU Falsified Medicines Directive in the UK</a:t>
            </a:r>
          </a:p>
        </p:txBody>
      </p:sp>
      <p:sp>
        <p:nvSpPr>
          <p:cNvPr id="3" name="Date Placeholder 2"/>
          <p:cNvSpPr>
            <a:spLocks noGrp="1"/>
          </p:cNvSpPr>
          <p:nvPr>
            <p:ph type="dt" sz="half" idx="4294967295"/>
          </p:nvPr>
        </p:nvSpPr>
        <p:spPr>
          <a:xfrm>
            <a:off x="6031586" y="5875018"/>
            <a:ext cx="2559310" cy="365125"/>
          </a:xfrm>
          <a:prstGeom prst="rect">
            <a:avLst/>
          </a:prstGeom>
        </p:spPr>
        <p:txBody>
          <a:bodyPr/>
          <a:lstStyle/>
          <a:p>
            <a:pPr algn="r"/>
            <a:r>
              <a:rPr lang="en-US" dirty="0"/>
              <a:t>[INSERT DATE HERE]</a:t>
            </a:r>
          </a:p>
        </p:txBody>
      </p:sp>
      <p:sp>
        <p:nvSpPr>
          <p:cNvPr id="2" name="TextBox 1"/>
          <p:cNvSpPr txBox="1"/>
          <p:nvPr/>
        </p:nvSpPr>
        <p:spPr>
          <a:xfrm>
            <a:off x="537026" y="3667991"/>
            <a:ext cx="6508010" cy="1077218"/>
          </a:xfrm>
          <a:prstGeom prst="rect">
            <a:avLst/>
          </a:prstGeom>
          <a:noFill/>
        </p:spPr>
        <p:txBody>
          <a:bodyPr wrap="square" rtlCol="0">
            <a:spAutoFit/>
          </a:bodyPr>
          <a:lstStyle/>
          <a:p>
            <a:r>
              <a:rPr lang="en-GB" sz="2400" dirty="0">
                <a:latin typeface="+mn-lt"/>
              </a:rPr>
              <a:t>[NAME OF PRESENTER]</a:t>
            </a:r>
            <a:br>
              <a:rPr lang="en-GB" sz="2400" dirty="0">
                <a:latin typeface="+mn-lt"/>
              </a:rPr>
            </a:br>
            <a:r>
              <a:rPr lang="en-GB" sz="2000" dirty="0"/>
              <a:t>[TITLE OF PRESENTER]</a:t>
            </a:r>
            <a:br>
              <a:rPr lang="en-GB" sz="2000" dirty="0"/>
            </a:br>
            <a:r>
              <a:rPr lang="en-GB" sz="2000" dirty="0"/>
              <a:t>[COMPANY NAME]</a:t>
            </a:r>
          </a:p>
        </p:txBody>
      </p:sp>
    </p:spTree>
    <p:extLst>
      <p:ext uri="{BB962C8B-B14F-4D97-AF65-F5344CB8AC3E}">
        <p14:creationId xmlns:p14="http://schemas.microsoft.com/office/powerpoint/2010/main" val="313805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7026" y="2991730"/>
            <a:ext cx="8020820" cy="921715"/>
          </a:xfrm>
        </p:spPr>
        <p:txBody>
          <a:bodyPr>
            <a:normAutofit/>
          </a:bodyPr>
          <a:lstStyle/>
          <a:p>
            <a:r>
              <a:rPr lang="en-US" dirty="0"/>
              <a:t>FMD – what the “right” packs look like</a:t>
            </a:r>
          </a:p>
        </p:txBody>
      </p:sp>
    </p:spTree>
    <p:extLst>
      <p:ext uri="{BB962C8B-B14F-4D97-AF65-F5344CB8AC3E}">
        <p14:creationId xmlns:p14="http://schemas.microsoft.com/office/powerpoint/2010/main" val="996091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FMD safety features – what to look for</a:t>
            </a:r>
          </a:p>
        </p:txBody>
      </p:sp>
      <p:sp>
        <p:nvSpPr>
          <p:cNvPr id="4" name="Slide Number Placeholder 3"/>
          <p:cNvSpPr>
            <a:spLocks noGrp="1"/>
          </p:cNvSpPr>
          <p:nvPr>
            <p:ph type="sldNum" sz="quarter" idx="12"/>
          </p:nvPr>
        </p:nvSpPr>
        <p:spPr/>
        <p:txBody>
          <a:bodyPr/>
          <a:lstStyle/>
          <a:p>
            <a:fld id="{05530B4C-3CF7-F94D-8349-296E2D6C0A14}" type="slidenum">
              <a:rPr lang="en-US" smtClean="0"/>
              <a:t>3</a:t>
            </a:fld>
            <a:endParaRPr lang="en-US"/>
          </a:p>
        </p:txBody>
      </p:sp>
      <p:pic>
        <p:nvPicPr>
          <p:cNvPr id="6" name="Picture Placeholder 5"/>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559155" y="2197807"/>
            <a:ext cx="4405502" cy="2533636"/>
          </a:xfrm>
          <a:effectLst>
            <a:outerShdw blurRad="50800" dist="38100" dir="2700000" algn="tl" rotWithShape="0">
              <a:prstClr val="black">
                <a:alpha val="40000"/>
              </a:prstClr>
            </a:outerShdw>
          </a:effectLst>
        </p:spPr>
      </p:pic>
      <p:sp>
        <p:nvSpPr>
          <p:cNvPr id="7" name="TextBox 6"/>
          <p:cNvSpPr txBox="1"/>
          <p:nvPr/>
        </p:nvSpPr>
        <p:spPr>
          <a:xfrm>
            <a:off x="6529751" y="2783477"/>
            <a:ext cx="2157048" cy="1220847"/>
          </a:xfrm>
          <a:prstGeom prst="rect">
            <a:avLst/>
          </a:prstGeom>
          <a:noFill/>
        </p:spPr>
        <p:txBody>
          <a:bodyPr wrap="square" rtlCol="0">
            <a:spAutoFit/>
          </a:bodyPr>
          <a:lstStyle/>
          <a:p>
            <a:pPr>
              <a:lnSpc>
                <a:spcPts val="2200"/>
              </a:lnSpc>
            </a:pPr>
            <a:r>
              <a:rPr lang="en-GB" sz="2400" b="1" dirty="0">
                <a:latin typeface="+mn-lt"/>
              </a:rPr>
              <a:t>Anti-tampering device</a:t>
            </a:r>
            <a:br>
              <a:rPr lang="en-GB" sz="2400" b="1" dirty="0">
                <a:latin typeface="+mn-lt"/>
              </a:rPr>
            </a:br>
            <a:r>
              <a:rPr lang="en-GB" sz="2000" dirty="0">
                <a:latin typeface="+mn-lt"/>
              </a:rPr>
              <a:t>[various different kinds can be used]</a:t>
            </a:r>
            <a:endParaRPr lang="en-GB" sz="2000" b="1" dirty="0">
              <a:latin typeface="+mn-lt"/>
            </a:endParaRPr>
          </a:p>
        </p:txBody>
      </p:sp>
      <p:sp>
        <p:nvSpPr>
          <p:cNvPr id="8" name="TextBox 7"/>
          <p:cNvSpPr txBox="1"/>
          <p:nvPr/>
        </p:nvSpPr>
        <p:spPr>
          <a:xfrm>
            <a:off x="3123004" y="1197202"/>
            <a:ext cx="3938956" cy="733534"/>
          </a:xfrm>
          <a:prstGeom prst="rect">
            <a:avLst/>
          </a:prstGeom>
          <a:noFill/>
        </p:spPr>
        <p:txBody>
          <a:bodyPr wrap="square" rtlCol="0">
            <a:spAutoFit/>
          </a:bodyPr>
          <a:lstStyle/>
          <a:p>
            <a:pPr>
              <a:lnSpc>
                <a:spcPts val="2500"/>
              </a:lnSpc>
            </a:pPr>
            <a:r>
              <a:rPr lang="en-GB" sz="2400" b="1" dirty="0"/>
              <a:t>2D data matrix</a:t>
            </a:r>
            <a:br>
              <a:rPr lang="en-GB" sz="2400" b="1" dirty="0">
                <a:latin typeface="+mn-lt"/>
              </a:rPr>
            </a:br>
            <a:r>
              <a:rPr lang="en-GB" sz="2000" dirty="0">
                <a:latin typeface="+mn-lt"/>
              </a:rPr>
              <a:t>[printed on low-reflecting area]</a:t>
            </a:r>
            <a:endParaRPr lang="en-GB" sz="2000" b="1" dirty="0">
              <a:latin typeface="+mn-lt"/>
            </a:endParaRPr>
          </a:p>
        </p:txBody>
      </p:sp>
      <p:sp>
        <p:nvSpPr>
          <p:cNvPr id="9" name="TextBox 8"/>
          <p:cNvSpPr txBox="1"/>
          <p:nvPr/>
        </p:nvSpPr>
        <p:spPr>
          <a:xfrm>
            <a:off x="2309432" y="5010347"/>
            <a:ext cx="6047412" cy="1054135"/>
          </a:xfrm>
          <a:prstGeom prst="rect">
            <a:avLst/>
          </a:prstGeom>
          <a:noFill/>
        </p:spPr>
        <p:txBody>
          <a:bodyPr wrap="square" rtlCol="0">
            <a:spAutoFit/>
          </a:bodyPr>
          <a:lstStyle/>
          <a:p>
            <a:pPr>
              <a:lnSpc>
                <a:spcPts val="2500"/>
              </a:lnSpc>
            </a:pPr>
            <a:r>
              <a:rPr lang="en-GB" sz="2400" b="1" dirty="0"/>
              <a:t>Human-readable text</a:t>
            </a:r>
            <a:br>
              <a:rPr lang="en-GB" sz="2400" b="1" dirty="0">
                <a:latin typeface="+mn-lt"/>
              </a:rPr>
            </a:br>
            <a:r>
              <a:rPr lang="en-GB" sz="2000" dirty="0">
                <a:latin typeface="+mn-lt"/>
              </a:rPr>
              <a:t>[Product code or GTIN – may be pre-printed]</a:t>
            </a:r>
            <a:br>
              <a:rPr lang="en-GB" sz="2000" dirty="0">
                <a:latin typeface="+mn-lt"/>
              </a:rPr>
            </a:br>
            <a:r>
              <a:rPr lang="en-GB" sz="2000" dirty="0"/>
              <a:t>[Serial number] [Expiry date] [Batch or lot number]</a:t>
            </a:r>
          </a:p>
        </p:txBody>
      </p:sp>
      <p:sp>
        <p:nvSpPr>
          <p:cNvPr id="10" name="Right Arrow 9"/>
          <p:cNvSpPr/>
          <p:nvPr/>
        </p:nvSpPr>
        <p:spPr>
          <a:xfrm rot="8041112">
            <a:off x="3964632" y="2066684"/>
            <a:ext cx="680290" cy="253302"/>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ight Arrow 10"/>
          <p:cNvSpPr/>
          <p:nvPr/>
        </p:nvSpPr>
        <p:spPr>
          <a:xfrm rot="10523780">
            <a:off x="5778206" y="3212603"/>
            <a:ext cx="697960" cy="253302"/>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ight Arrow 11"/>
          <p:cNvSpPr/>
          <p:nvPr/>
        </p:nvSpPr>
        <p:spPr>
          <a:xfrm rot="15336001">
            <a:off x="2619337" y="4246793"/>
            <a:ext cx="1250085" cy="253302"/>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9691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FMD safety features – 2D data matrix</a:t>
            </a:r>
          </a:p>
        </p:txBody>
      </p:sp>
      <p:sp>
        <p:nvSpPr>
          <p:cNvPr id="4" name="Slide Number Placeholder 3"/>
          <p:cNvSpPr>
            <a:spLocks noGrp="1"/>
          </p:cNvSpPr>
          <p:nvPr>
            <p:ph type="sldNum" sz="quarter" idx="12"/>
          </p:nvPr>
        </p:nvSpPr>
        <p:spPr/>
        <p:txBody>
          <a:bodyPr/>
          <a:lstStyle/>
          <a:p>
            <a:fld id="{05530B4C-3CF7-F94D-8349-296E2D6C0A14}" type="slidenum">
              <a:rPr lang="en-US" smtClean="0"/>
              <a:t>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5668" y="1301597"/>
            <a:ext cx="2229014" cy="1783476"/>
          </a:xfrm>
          <a:prstGeom prst="rect">
            <a:avLst/>
          </a:prstGeom>
          <a:effectLst>
            <a:outerShdw blurRad="50800" dist="38100" dir="2700000" algn="tl" rotWithShape="0">
              <a:prstClr val="black">
                <a:alpha val="40000"/>
              </a:prstClr>
            </a:outerShdw>
          </a:effectLst>
        </p:spPr>
      </p:pic>
      <p:sp>
        <p:nvSpPr>
          <p:cNvPr id="13" name="Content Placeholder 2"/>
          <p:cNvSpPr>
            <a:spLocks noGrp="1"/>
          </p:cNvSpPr>
          <p:nvPr>
            <p:ph idx="1"/>
          </p:nvPr>
        </p:nvSpPr>
        <p:spPr>
          <a:xfrm>
            <a:off x="1040966" y="1307795"/>
            <a:ext cx="4408858" cy="3530906"/>
          </a:xfrm>
        </p:spPr>
        <p:txBody>
          <a:bodyPr/>
          <a:lstStyle/>
          <a:p>
            <a:pPr marL="342900" indent="-342900">
              <a:buFont typeface="Arial" panose="020B0604020202020204" pitchFamily="34" charset="0"/>
              <a:buChar char="•"/>
            </a:pPr>
            <a:r>
              <a:rPr lang="en-GB" dirty="0"/>
              <a:t>Normally on end of pack</a:t>
            </a:r>
          </a:p>
          <a:p>
            <a:pPr marL="342900" indent="-342900">
              <a:buFont typeface="Arial" panose="020B0604020202020204" pitchFamily="34" charset="0"/>
              <a:buChar char="•"/>
            </a:pPr>
            <a:r>
              <a:rPr lang="en-GB" dirty="0"/>
              <a:t>Normally next to human-readable text items</a:t>
            </a:r>
          </a:p>
          <a:p>
            <a:pPr marL="342900" indent="-342900">
              <a:buFont typeface="Arial" panose="020B0604020202020204" pitchFamily="34" charset="0"/>
              <a:buChar char="•"/>
            </a:pPr>
            <a:r>
              <a:rPr lang="en-GB" dirty="0"/>
              <a:t>Only one 2D data matrix</a:t>
            </a:r>
            <a:br>
              <a:rPr lang="en-GB" dirty="0"/>
            </a:br>
            <a:r>
              <a:rPr lang="en-GB" dirty="0"/>
              <a:t>allowed on each pack</a:t>
            </a:r>
          </a:p>
          <a:p>
            <a:endParaRPr lang="en-GB" dirty="0"/>
          </a:p>
          <a:p>
            <a:pPr marL="342900" indent="-342900">
              <a:buFont typeface="Arial" panose="020B0604020202020204" pitchFamily="34" charset="0"/>
              <a:buChar char="•"/>
            </a:pPr>
            <a:r>
              <a:rPr lang="en-GB" dirty="0"/>
              <a:t>Sometimes printed on</a:t>
            </a:r>
            <a:br>
              <a:rPr lang="en-GB" dirty="0"/>
            </a:br>
            <a:r>
              <a:rPr lang="en-GB" dirty="0"/>
              <a:t>different part of pack</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5668" y="3844114"/>
            <a:ext cx="2221991" cy="1545474"/>
          </a:xfrm>
          <a:prstGeom prst="rect">
            <a:avLst/>
          </a:prstGeom>
          <a:effectLst>
            <a:outerShdw blurRad="50800" dist="38100" dir="2700000" algn="tl" rotWithShape="0">
              <a:prstClr val="black">
                <a:alpha val="40000"/>
              </a:prstClr>
            </a:outerShdw>
          </a:effectLst>
        </p:spPr>
      </p:pic>
      <p:sp>
        <p:nvSpPr>
          <p:cNvPr id="10" name="Right Arrow 9"/>
          <p:cNvSpPr/>
          <p:nvPr/>
        </p:nvSpPr>
        <p:spPr>
          <a:xfrm rot="21249484">
            <a:off x="4514287" y="2026883"/>
            <a:ext cx="2162359" cy="253302"/>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ight Arrow 15"/>
          <p:cNvSpPr/>
          <p:nvPr/>
        </p:nvSpPr>
        <p:spPr>
          <a:xfrm rot="234552">
            <a:off x="4505609" y="4182985"/>
            <a:ext cx="1844532" cy="253302"/>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7852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FMD safety features – 2D data matrix</a:t>
            </a:r>
          </a:p>
        </p:txBody>
      </p:sp>
      <p:sp>
        <p:nvSpPr>
          <p:cNvPr id="4" name="Slide Number Placeholder 3"/>
          <p:cNvSpPr>
            <a:spLocks noGrp="1"/>
          </p:cNvSpPr>
          <p:nvPr>
            <p:ph type="sldNum" sz="quarter" idx="12"/>
          </p:nvPr>
        </p:nvSpPr>
        <p:spPr/>
        <p:txBody>
          <a:bodyPr/>
          <a:lstStyle/>
          <a:p>
            <a:fld id="{05530B4C-3CF7-F94D-8349-296E2D6C0A14}" type="slidenum">
              <a:rPr lang="en-US" smtClean="0"/>
              <a:t>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3745" y="1301597"/>
            <a:ext cx="1972861" cy="1783475"/>
          </a:xfrm>
          <a:prstGeom prst="rect">
            <a:avLst/>
          </a:prstGeom>
          <a:effectLst>
            <a:outerShdw blurRad="50800" dist="38100" dir="2700000" algn="tl" rotWithShape="0">
              <a:prstClr val="black">
                <a:alpha val="40000"/>
              </a:prstClr>
            </a:outerShdw>
          </a:effectLst>
        </p:spPr>
      </p:pic>
      <p:sp>
        <p:nvSpPr>
          <p:cNvPr id="13" name="Content Placeholder 2"/>
          <p:cNvSpPr>
            <a:spLocks noGrp="1"/>
          </p:cNvSpPr>
          <p:nvPr>
            <p:ph idx="1"/>
          </p:nvPr>
        </p:nvSpPr>
        <p:spPr>
          <a:xfrm>
            <a:off x="1040966" y="1307795"/>
            <a:ext cx="4408858" cy="3530906"/>
          </a:xfrm>
        </p:spPr>
        <p:txBody>
          <a:bodyPr/>
          <a:lstStyle/>
          <a:p>
            <a:pPr marL="342900" indent="-342900">
              <a:buFont typeface="Arial" panose="020B0604020202020204" pitchFamily="34" charset="0"/>
              <a:buChar char="•"/>
            </a:pPr>
            <a:r>
              <a:rPr lang="en-GB" dirty="0"/>
              <a:t>Can be printed in reverse</a:t>
            </a:r>
            <a:br>
              <a:rPr lang="en-GB" dirty="0"/>
            </a:br>
            <a:r>
              <a:rPr lang="en-GB" dirty="0"/>
              <a:t>(white-on-black/colour)</a:t>
            </a:r>
          </a:p>
          <a:p>
            <a:pPr marL="342900" indent="-342900">
              <a:buFont typeface="Arial" panose="020B0604020202020204" pitchFamily="34" charset="0"/>
              <a:buChar char="•"/>
            </a:pPr>
            <a:r>
              <a:rPr lang="en-GB" dirty="0"/>
              <a:t>Scanners need to be set</a:t>
            </a:r>
            <a:br>
              <a:rPr lang="en-GB" dirty="0"/>
            </a:br>
            <a:r>
              <a:rPr lang="en-GB" dirty="0"/>
              <a:t>to recognise this format</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Seals or stickers should not</a:t>
            </a:r>
            <a:br>
              <a:rPr lang="en-GB" dirty="0"/>
            </a:br>
            <a:r>
              <a:rPr lang="en-GB" dirty="0"/>
              <a:t>obscure 2D matrix</a:t>
            </a:r>
          </a:p>
        </p:txBody>
      </p:sp>
      <p:pic>
        <p:nvPicPr>
          <p:cNvPr id="15" name="Picture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83745" y="3399244"/>
            <a:ext cx="1800068" cy="1711569"/>
          </a:xfrm>
          <a:prstGeom prst="rect">
            <a:avLst/>
          </a:prstGeom>
          <a:effectLst>
            <a:outerShdw blurRad="50800" dist="38100" dir="2700000" algn="tl" rotWithShape="0">
              <a:prstClr val="black">
                <a:alpha val="40000"/>
              </a:prstClr>
            </a:outerShdw>
          </a:effectLst>
        </p:spPr>
      </p:pic>
      <p:sp>
        <p:nvSpPr>
          <p:cNvPr id="10" name="Right Arrow 9"/>
          <p:cNvSpPr/>
          <p:nvPr/>
        </p:nvSpPr>
        <p:spPr>
          <a:xfrm rot="21249484">
            <a:off x="4515112" y="2043030"/>
            <a:ext cx="1845072" cy="253302"/>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ight Arrow 15"/>
          <p:cNvSpPr/>
          <p:nvPr/>
        </p:nvSpPr>
        <p:spPr>
          <a:xfrm rot="234552">
            <a:off x="4503901" y="3926639"/>
            <a:ext cx="2211429" cy="253302"/>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6935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Examples of anti-tampering devices</a:t>
            </a:r>
          </a:p>
        </p:txBody>
      </p:sp>
      <p:sp>
        <p:nvSpPr>
          <p:cNvPr id="3" name="Slide Number Placeholder 2"/>
          <p:cNvSpPr>
            <a:spLocks noGrp="1"/>
          </p:cNvSpPr>
          <p:nvPr>
            <p:ph type="sldNum" sz="quarter" idx="11"/>
          </p:nvPr>
        </p:nvSpPr>
        <p:spPr/>
        <p:txBody>
          <a:bodyPr/>
          <a:lstStyle/>
          <a:p>
            <a:fld id="{05530B4C-3CF7-F94D-8349-296E2D6C0A14}" type="slidenum">
              <a:rPr lang="en-US" smtClean="0"/>
              <a:pPr/>
              <a:t>6</a:t>
            </a:fld>
            <a:endParaRPr lang="en-US" dirty="0"/>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6072" y="1617152"/>
            <a:ext cx="2185551" cy="2512049"/>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6519" y="1617152"/>
            <a:ext cx="3002843" cy="1777656"/>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4660" y="3920104"/>
            <a:ext cx="2444704" cy="2051716"/>
          </a:xfrm>
          <a:prstGeom prst="rect">
            <a:avLst/>
          </a:prstGeom>
          <a:effectLst>
            <a:outerShdw blurRad="50800" dist="38100" dir="2700000" algn="tl" rotWithShape="0">
              <a:prstClr val="black">
                <a:alpha val="40000"/>
              </a:prstClr>
            </a:outerShdw>
          </a:effectLst>
        </p:spPr>
      </p:pic>
      <p:sp>
        <p:nvSpPr>
          <p:cNvPr id="9" name="TextBox 8"/>
          <p:cNvSpPr txBox="1"/>
          <p:nvPr/>
        </p:nvSpPr>
        <p:spPr>
          <a:xfrm>
            <a:off x="417651" y="4702402"/>
            <a:ext cx="3119751" cy="733534"/>
          </a:xfrm>
          <a:prstGeom prst="rect">
            <a:avLst/>
          </a:prstGeom>
          <a:noFill/>
        </p:spPr>
        <p:txBody>
          <a:bodyPr wrap="square" rtlCol="0">
            <a:spAutoFit/>
          </a:bodyPr>
          <a:lstStyle/>
          <a:p>
            <a:pPr>
              <a:lnSpc>
                <a:spcPts val="2500"/>
              </a:lnSpc>
            </a:pPr>
            <a:r>
              <a:rPr lang="en-GB" sz="2400" b="1" dirty="0"/>
              <a:t>Seals or stickers</a:t>
            </a:r>
            <a:br>
              <a:rPr lang="en-GB" sz="2400" b="1" dirty="0">
                <a:latin typeface="+mn-lt"/>
              </a:rPr>
            </a:br>
            <a:r>
              <a:rPr lang="en-GB" sz="2000" dirty="0">
                <a:latin typeface="+mn-lt"/>
              </a:rPr>
              <a:t>[with or without holograms]</a:t>
            </a:r>
            <a:endParaRPr lang="en-GB" sz="2000" b="1" dirty="0">
              <a:latin typeface="+mn-lt"/>
            </a:endParaRPr>
          </a:p>
        </p:txBody>
      </p:sp>
      <p:sp>
        <p:nvSpPr>
          <p:cNvPr id="10" name="Right Arrow 9"/>
          <p:cNvSpPr/>
          <p:nvPr/>
        </p:nvSpPr>
        <p:spPr>
          <a:xfrm rot="16870493">
            <a:off x="1075716" y="4129931"/>
            <a:ext cx="941636" cy="242475"/>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6719699" y="1199190"/>
            <a:ext cx="2157133" cy="733534"/>
          </a:xfrm>
          <a:prstGeom prst="rect">
            <a:avLst/>
          </a:prstGeom>
          <a:noFill/>
        </p:spPr>
        <p:txBody>
          <a:bodyPr wrap="square" rtlCol="0">
            <a:spAutoFit/>
          </a:bodyPr>
          <a:lstStyle/>
          <a:p>
            <a:pPr>
              <a:lnSpc>
                <a:spcPts val="2500"/>
              </a:lnSpc>
            </a:pPr>
            <a:r>
              <a:rPr lang="en-GB" sz="2400" b="1" dirty="0"/>
              <a:t>Pack glued shut</a:t>
            </a:r>
            <a:br>
              <a:rPr lang="en-GB" sz="2400" b="1" dirty="0">
                <a:latin typeface="+mn-lt"/>
              </a:rPr>
            </a:br>
            <a:r>
              <a:rPr lang="en-GB" sz="2000" dirty="0">
                <a:latin typeface="+mn-lt"/>
              </a:rPr>
              <a:t>[with perforations]</a:t>
            </a:r>
            <a:endParaRPr lang="en-GB" sz="2000" b="1" dirty="0">
              <a:latin typeface="+mn-lt"/>
            </a:endParaRPr>
          </a:p>
        </p:txBody>
      </p:sp>
      <p:sp>
        <p:nvSpPr>
          <p:cNvPr id="13" name="TextBox 12"/>
          <p:cNvSpPr txBox="1"/>
          <p:nvPr/>
        </p:nvSpPr>
        <p:spPr>
          <a:xfrm>
            <a:off x="6717322" y="3910641"/>
            <a:ext cx="2284635" cy="733534"/>
          </a:xfrm>
          <a:prstGeom prst="rect">
            <a:avLst/>
          </a:prstGeom>
          <a:noFill/>
        </p:spPr>
        <p:txBody>
          <a:bodyPr wrap="square" rtlCol="0">
            <a:spAutoFit/>
          </a:bodyPr>
          <a:lstStyle/>
          <a:p>
            <a:pPr>
              <a:lnSpc>
                <a:spcPts val="2500"/>
              </a:lnSpc>
            </a:pPr>
            <a:r>
              <a:rPr lang="en-GB" sz="2400" b="1" dirty="0"/>
              <a:t>Twist to open</a:t>
            </a:r>
            <a:br>
              <a:rPr lang="en-GB" sz="2400" b="1" dirty="0">
                <a:latin typeface="+mn-lt"/>
              </a:rPr>
            </a:br>
            <a:r>
              <a:rPr lang="en-GB" sz="2000" dirty="0">
                <a:latin typeface="+mn-lt"/>
              </a:rPr>
              <a:t>[with device visible]</a:t>
            </a:r>
            <a:endParaRPr lang="en-GB" sz="2000" b="1" dirty="0">
              <a:latin typeface="+mn-lt"/>
            </a:endParaRPr>
          </a:p>
        </p:txBody>
      </p:sp>
      <p:sp>
        <p:nvSpPr>
          <p:cNvPr id="14" name="Right Arrow 13"/>
          <p:cNvSpPr/>
          <p:nvPr/>
        </p:nvSpPr>
        <p:spPr>
          <a:xfrm rot="8041112">
            <a:off x="6129004" y="4609905"/>
            <a:ext cx="680290" cy="253302"/>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Right Arrow 14"/>
          <p:cNvSpPr/>
          <p:nvPr/>
        </p:nvSpPr>
        <p:spPr>
          <a:xfrm rot="8485633">
            <a:off x="5836302" y="2129871"/>
            <a:ext cx="1069312" cy="253302"/>
          </a:xfrm>
          <a:prstGeom prst="rightArrow">
            <a:avLst>
              <a:gd name="adj1" fmla="val 38318"/>
              <a:gd name="adj2" fmla="val 100054"/>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9485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3CD"/>
            </a:gs>
            <a:gs pos="74000">
              <a:srgbClr val="FFE79B"/>
            </a:gs>
            <a:gs pos="83000">
              <a:srgbClr val="FFE79B"/>
            </a:gs>
            <a:gs pos="100000">
              <a:srgbClr val="FFD54F"/>
            </a:gs>
          </a:gsLst>
          <a:lin ang="13500000" scaled="1"/>
          <a:tileRect/>
        </a:gradFill>
        <a:effectLst/>
      </p:bgPr>
    </p:bg>
    <p:spTree>
      <p:nvGrpSpPr>
        <p:cNvPr id="1" name=""/>
        <p:cNvGrpSpPr/>
        <p:nvPr/>
      </p:nvGrpSpPr>
      <p:grpSpPr>
        <a:xfrm>
          <a:off x="0" y="0"/>
          <a:ext cx="0" cy="0"/>
          <a:chOff x="0" y="0"/>
          <a:chExt cx="0" cy="0"/>
        </a:xfrm>
      </p:grpSpPr>
      <p:sp>
        <p:nvSpPr>
          <p:cNvPr id="2" name="Title 4"/>
          <p:cNvSpPr txBox="1">
            <a:spLocks/>
          </p:cNvSpPr>
          <p:nvPr/>
        </p:nvSpPr>
        <p:spPr>
          <a:xfrm>
            <a:off x="537026" y="2991730"/>
            <a:ext cx="8020820" cy="921715"/>
          </a:xfrm>
          <a:prstGeom prst="rect">
            <a:avLst/>
          </a:prstGeom>
        </p:spPr>
        <p:txBody>
          <a:bodyPr>
            <a:normAutofit/>
          </a:bodyPr>
          <a:lstStyle>
            <a:lvl1pPr algn="l" defTabSz="457200" rtl="0" eaLnBrk="1" latinLnBrk="0" hangingPunct="1">
              <a:lnSpc>
                <a:spcPct val="100000"/>
              </a:lnSpc>
              <a:spcBef>
                <a:spcPct val="0"/>
              </a:spcBef>
              <a:buNone/>
              <a:defRPr sz="2800" b="0" kern="1200">
                <a:solidFill>
                  <a:schemeClr val="accent1"/>
                </a:solidFill>
                <a:latin typeface="+mj-lt"/>
                <a:ea typeface="+mj-ea"/>
                <a:cs typeface="Arial"/>
              </a:defRPr>
            </a:lvl1pPr>
          </a:lstStyle>
          <a:p>
            <a:r>
              <a:rPr lang="en-US"/>
              <a:t>FMD – what the “wrong” packs look like</a:t>
            </a:r>
            <a:endParaRPr lang="en-US" dirty="0"/>
          </a:p>
        </p:txBody>
      </p:sp>
    </p:spTree>
    <p:extLst>
      <p:ext uri="{BB962C8B-B14F-4D97-AF65-F5344CB8AC3E}">
        <p14:creationId xmlns:p14="http://schemas.microsoft.com/office/powerpoint/2010/main" val="2731638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Out-of-scope – do not need to be authenticated</a:t>
            </a:r>
          </a:p>
        </p:txBody>
      </p:sp>
      <p:sp>
        <p:nvSpPr>
          <p:cNvPr id="3" name="Slide Number Placeholder 2"/>
          <p:cNvSpPr>
            <a:spLocks noGrp="1"/>
          </p:cNvSpPr>
          <p:nvPr>
            <p:ph type="sldNum" sz="quarter" idx="11"/>
          </p:nvPr>
        </p:nvSpPr>
        <p:spPr/>
        <p:txBody>
          <a:bodyPr/>
          <a:lstStyle/>
          <a:p>
            <a:fld id="{05530B4C-3CF7-F94D-8349-296E2D6C0A14}" type="slidenum">
              <a:rPr lang="en-US" smtClean="0"/>
              <a:pPr/>
              <a:t>8</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072" y="1856454"/>
            <a:ext cx="2185550" cy="2033445"/>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5420" y="1593200"/>
            <a:ext cx="2665041" cy="1777655"/>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t="277" r="11465" b="15026"/>
          <a:stretch/>
        </p:blipFill>
        <p:spPr>
          <a:xfrm>
            <a:off x="4296321" y="3927231"/>
            <a:ext cx="2293778" cy="2180492"/>
          </a:xfrm>
          <a:prstGeom prst="rect">
            <a:avLst/>
          </a:prstGeom>
          <a:effectLst>
            <a:outerShdw blurRad="50800" dist="38100" dir="2700000" algn="tl" rotWithShape="0">
              <a:prstClr val="black">
                <a:alpha val="40000"/>
              </a:prstClr>
            </a:outerShdw>
          </a:effectLst>
        </p:spPr>
      </p:pic>
      <p:sp>
        <p:nvSpPr>
          <p:cNvPr id="9" name="TextBox 8"/>
          <p:cNvSpPr txBox="1"/>
          <p:nvPr/>
        </p:nvSpPr>
        <p:spPr>
          <a:xfrm>
            <a:off x="417651" y="4702402"/>
            <a:ext cx="3119751" cy="1054135"/>
          </a:xfrm>
          <a:prstGeom prst="rect">
            <a:avLst/>
          </a:prstGeom>
          <a:noFill/>
        </p:spPr>
        <p:txBody>
          <a:bodyPr wrap="square" rtlCol="0">
            <a:spAutoFit/>
          </a:bodyPr>
          <a:lstStyle/>
          <a:p>
            <a:pPr>
              <a:lnSpc>
                <a:spcPts val="2500"/>
              </a:lnSpc>
            </a:pPr>
            <a:r>
              <a:rPr lang="en-GB" sz="2400" b="1" dirty="0"/>
              <a:t>Non-prescription</a:t>
            </a:r>
            <a:br>
              <a:rPr lang="en-GB" sz="2400" b="1" dirty="0">
                <a:latin typeface="+mn-lt"/>
              </a:rPr>
            </a:br>
            <a:r>
              <a:rPr lang="en-GB" sz="2000" dirty="0">
                <a:latin typeface="+mn-lt"/>
              </a:rPr>
              <a:t>[Pharmacy (P)]</a:t>
            </a:r>
            <a:br>
              <a:rPr lang="en-GB" sz="2000" dirty="0">
                <a:latin typeface="+mn-lt"/>
              </a:rPr>
            </a:br>
            <a:r>
              <a:rPr lang="en-GB" sz="2000" dirty="0">
                <a:latin typeface="+mn-lt"/>
              </a:rPr>
              <a:t>[General Sale List (GSL)]</a:t>
            </a:r>
            <a:endParaRPr lang="en-GB" sz="2000" b="1" dirty="0">
              <a:latin typeface="+mn-lt"/>
            </a:endParaRPr>
          </a:p>
        </p:txBody>
      </p:sp>
      <p:sp>
        <p:nvSpPr>
          <p:cNvPr id="10" name="Right Arrow 9"/>
          <p:cNvSpPr/>
          <p:nvPr/>
        </p:nvSpPr>
        <p:spPr>
          <a:xfrm rot="17538802">
            <a:off x="981244" y="3780141"/>
            <a:ext cx="1697840" cy="242475"/>
          </a:xfrm>
          <a:prstGeom prst="rightArrow">
            <a:avLst>
              <a:gd name="adj1" fmla="val 38318"/>
              <a:gd name="adj2" fmla="val 100054"/>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6611073" y="2481886"/>
            <a:ext cx="2497131" cy="733534"/>
          </a:xfrm>
          <a:prstGeom prst="rect">
            <a:avLst/>
          </a:prstGeom>
          <a:noFill/>
        </p:spPr>
        <p:txBody>
          <a:bodyPr wrap="square" rtlCol="0">
            <a:spAutoFit/>
          </a:bodyPr>
          <a:lstStyle/>
          <a:p>
            <a:pPr>
              <a:lnSpc>
                <a:spcPts val="2500"/>
              </a:lnSpc>
            </a:pPr>
            <a:r>
              <a:rPr lang="en-GB" sz="2400" b="1" dirty="0"/>
              <a:t>Not a medicine</a:t>
            </a:r>
            <a:br>
              <a:rPr lang="en-GB" sz="2400" b="1" dirty="0">
                <a:latin typeface="+mn-lt"/>
              </a:rPr>
            </a:br>
            <a:r>
              <a:rPr lang="en-GB" sz="2000" dirty="0">
                <a:latin typeface="+mn-lt"/>
              </a:rPr>
              <a:t>[Specialist foodstuffs]</a:t>
            </a:r>
            <a:endParaRPr lang="en-GB" sz="2000" b="1" dirty="0">
              <a:latin typeface="+mn-lt"/>
            </a:endParaRPr>
          </a:p>
        </p:txBody>
      </p:sp>
      <p:sp>
        <p:nvSpPr>
          <p:cNvPr id="13" name="TextBox 12"/>
          <p:cNvSpPr txBox="1"/>
          <p:nvPr/>
        </p:nvSpPr>
        <p:spPr>
          <a:xfrm>
            <a:off x="6717322" y="3910641"/>
            <a:ext cx="2284635" cy="733534"/>
          </a:xfrm>
          <a:prstGeom prst="rect">
            <a:avLst/>
          </a:prstGeom>
          <a:noFill/>
        </p:spPr>
        <p:txBody>
          <a:bodyPr wrap="square" rtlCol="0">
            <a:spAutoFit/>
          </a:bodyPr>
          <a:lstStyle/>
          <a:p>
            <a:pPr>
              <a:lnSpc>
                <a:spcPts val="2500"/>
              </a:lnSpc>
            </a:pPr>
            <a:r>
              <a:rPr lang="en-GB" sz="2400" b="1" dirty="0"/>
              <a:t>Medical device</a:t>
            </a:r>
            <a:br>
              <a:rPr lang="en-GB" sz="2400" b="1" dirty="0">
                <a:latin typeface="+mn-lt"/>
              </a:rPr>
            </a:br>
            <a:r>
              <a:rPr lang="en-GB" sz="2000" dirty="0">
                <a:latin typeface="+mn-lt"/>
              </a:rPr>
              <a:t>[with CE marking]</a:t>
            </a:r>
            <a:endParaRPr lang="en-GB" sz="2000" b="1" dirty="0">
              <a:latin typeface="+mn-lt"/>
            </a:endParaRPr>
          </a:p>
        </p:txBody>
      </p:sp>
      <p:sp>
        <p:nvSpPr>
          <p:cNvPr id="14" name="Right Arrow 13"/>
          <p:cNvSpPr/>
          <p:nvPr/>
        </p:nvSpPr>
        <p:spPr>
          <a:xfrm rot="8041112">
            <a:off x="5587948" y="4986690"/>
            <a:ext cx="1382629" cy="253302"/>
          </a:xfrm>
          <a:prstGeom prst="rightArrow">
            <a:avLst>
              <a:gd name="adj1" fmla="val 38318"/>
              <a:gd name="adj2" fmla="val 100054"/>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Right Arrow 14"/>
          <p:cNvSpPr/>
          <p:nvPr/>
        </p:nvSpPr>
        <p:spPr>
          <a:xfrm rot="12092919">
            <a:off x="4898694" y="2355235"/>
            <a:ext cx="1704456" cy="253302"/>
          </a:xfrm>
          <a:prstGeom prst="rightArrow">
            <a:avLst>
              <a:gd name="adj1" fmla="val 38318"/>
              <a:gd name="adj2" fmla="val 100054"/>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54810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184581"/>
            <a:ext cx="7824738" cy="859371"/>
          </a:xfrm>
        </p:spPr>
        <p:txBody>
          <a:bodyPr/>
          <a:lstStyle/>
          <a:p>
            <a:r>
              <a:rPr lang="en-GB" dirty="0"/>
              <a:t>Older stock (without safety features) can still be used</a:t>
            </a:r>
          </a:p>
        </p:txBody>
      </p:sp>
      <p:sp>
        <p:nvSpPr>
          <p:cNvPr id="3" name="Slide Number Placeholder 2"/>
          <p:cNvSpPr>
            <a:spLocks noGrp="1"/>
          </p:cNvSpPr>
          <p:nvPr>
            <p:ph type="sldNum" sz="quarter" idx="11"/>
          </p:nvPr>
        </p:nvSpPr>
        <p:spPr/>
        <p:txBody>
          <a:bodyPr/>
          <a:lstStyle/>
          <a:p>
            <a:fld id="{05530B4C-3CF7-F94D-8349-296E2D6C0A14}" type="slidenum">
              <a:rPr lang="en-US" smtClean="0"/>
              <a:pPr/>
              <a:t>9</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073" y="2144754"/>
            <a:ext cx="2185549" cy="1456844"/>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1388" y="1274695"/>
            <a:ext cx="1866933" cy="2326902"/>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1916" y="3920105"/>
            <a:ext cx="1844091" cy="2201293"/>
          </a:xfrm>
          <a:prstGeom prst="rect">
            <a:avLst/>
          </a:prstGeom>
          <a:effectLst>
            <a:outerShdw blurRad="50800" dist="38100" dir="2700000" algn="tl" rotWithShape="0">
              <a:prstClr val="black">
                <a:alpha val="40000"/>
              </a:prstClr>
            </a:outerShdw>
          </a:effectLst>
        </p:spPr>
      </p:pic>
      <p:sp>
        <p:nvSpPr>
          <p:cNvPr id="9" name="TextBox 8"/>
          <p:cNvSpPr txBox="1"/>
          <p:nvPr/>
        </p:nvSpPr>
        <p:spPr>
          <a:xfrm>
            <a:off x="481637" y="4390059"/>
            <a:ext cx="3119751" cy="1054135"/>
          </a:xfrm>
          <a:prstGeom prst="rect">
            <a:avLst/>
          </a:prstGeom>
          <a:noFill/>
        </p:spPr>
        <p:txBody>
          <a:bodyPr wrap="square" rtlCol="0">
            <a:spAutoFit/>
          </a:bodyPr>
          <a:lstStyle/>
          <a:p>
            <a:pPr>
              <a:lnSpc>
                <a:spcPts val="2500"/>
              </a:lnSpc>
            </a:pPr>
            <a:r>
              <a:rPr lang="en-GB" sz="2400" b="1" dirty="0"/>
              <a:t>No 2D data matrix</a:t>
            </a:r>
            <a:br>
              <a:rPr lang="en-GB" sz="2400" b="1" dirty="0">
                <a:latin typeface="+mn-lt"/>
              </a:rPr>
            </a:br>
            <a:r>
              <a:rPr lang="en-GB" sz="2000" dirty="0">
                <a:latin typeface="+mn-lt"/>
              </a:rPr>
              <a:t>[with or without anti-tampering devices]</a:t>
            </a:r>
            <a:endParaRPr lang="en-GB" sz="2000" b="1" dirty="0">
              <a:latin typeface="+mn-lt"/>
            </a:endParaRPr>
          </a:p>
        </p:txBody>
      </p:sp>
      <p:sp>
        <p:nvSpPr>
          <p:cNvPr id="10" name="Right Arrow 9"/>
          <p:cNvSpPr/>
          <p:nvPr/>
        </p:nvSpPr>
        <p:spPr>
          <a:xfrm rot="17538802">
            <a:off x="1238746" y="3607476"/>
            <a:ext cx="1324559" cy="242475"/>
          </a:xfrm>
          <a:prstGeom prst="rightArrow">
            <a:avLst>
              <a:gd name="adj1" fmla="val 38318"/>
              <a:gd name="adj2" fmla="val 100054"/>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6039697" y="2289492"/>
            <a:ext cx="2497131" cy="1054135"/>
          </a:xfrm>
          <a:prstGeom prst="rect">
            <a:avLst/>
          </a:prstGeom>
          <a:noFill/>
        </p:spPr>
        <p:txBody>
          <a:bodyPr wrap="square" rtlCol="0">
            <a:spAutoFit/>
          </a:bodyPr>
          <a:lstStyle/>
          <a:p>
            <a:pPr>
              <a:lnSpc>
                <a:spcPts val="2500"/>
              </a:lnSpc>
            </a:pPr>
            <a:r>
              <a:rPr lang="en-GB" sz="2400" b="1" dirty="0"/>
              <a:t>No serial number</a:t>
            </a:r>
            <a:br>
              <a:rPr lang="en-GB" sz="2400" b="1" dirty="0">
                <a:latin typeface="+mn-lt"/>
              </a:rPr>
            </a:br>
            <a:r>
              <a:rPr lang="en-GB" sz="2000" dirty="0">
                <a:latin typeface="+mn-lt"/>
              </a:rPr>
              <a:t>[with or without 2D data matrix]</a:t>
            </a:r>
            <a:endParaRPr lang="en-GB" sz="2000" b="1" dirty="0">
              <a:latin typeface="+mn-lt"/>
            </a:endParaRPr>
          </a:p>
        </p:txBody>
      </p:sp>
      <p:sp>
        <p:nvSpPr>
          <p:cNvPr id="13" name="TextBox 12"/>
          <p:cNvSpPr txBox="1"/>
          <p:nvPr/>
        </p:nvSpPr>
        <p:spPr>
          <a:xfrm>
            <a:off x="6717322" y="3910641"/>
            <a:ext cx="1969477" cy="2015936"/>
          </a:xfrm>
          <a:prstGeom prst="rect">
            <a:avLst/>
          </a:prstGeom>
          <a:noFill/>
        </p:spPr>
        <p:txBody>
          <a:bodyPr wrap="square" rtlCol="0">
            <a:spAutoFit/>
          </a:bodyPr>
          <a:lstStyle/>
          <a:p>
            <a:pPr>
              <a:lnSpc>
                <a:spcPts val="2500"/>
              </a:lnSpc>
            </a:pPr>
            <a:r>
              <a:rPr lang="en-GB" sz="2400" b="1" dirty="0"/>
              <a:t>No anti-tampering device</a:t>
            </a:r>
            <a:br>
              <a:rPr lang="en-GB" sz="2400" b="1" dirty="0">
                <a:latin typeface="+mn-lt"/>
              </a:rPr>
            </a:br>
            <a:r>
              <a:rPr lang="en-GB" sz="2000" dirty="0">
                <a:latin typeface="+mn-lt"/>
              </a:rPr>
              <a:t>[with or without 2D data matrix and serialisation]</a:t>
            </a:r>
            <a:endParaRPr lang="en-GB" sz="2000" b="1" dirty="0">
              <a:latin typeface="+mn-lt"/>
            </a:endParaRPr>
          </a:p>
        </p:txBody>
      </p:sp>
      <p:sp>
        <p:nvSpPr>
          <p:cNvPr id="14" name="Right Arrow 13"/>
          <p:cNvSpPr/>
          <p:nvPr/>
        </p:nvSpPr>
        <p:spPr>
          <a:xfrm rot="8041112">
            <a:off x="5502567" y="5022915"/>
            <a:ext cx="1483379" cy="253302"/>
          </a:xfrm>
          <a:prstGeom prst="rightArrow">
            <a:avLst>
              <a:gd name="adj1" fmla="val 38318"/>
              <a:gd name="adj2" fmla="val 100054"/>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Right Arrow 14"/>
          <p:cNvSpPr/>
          <p:nvPr/>
        </p:nvSpPr>
        <p:spPr>
          <a:xfrm rot="12092919">
            <a:off x="4718614" y="2299081"/>
            <a:ext cx="1320720" cy="253302"/>
          </a:xfrm>
          <a:prstGeom prst="rightArrow">
            <a:avLst>
              <a:gd name="adj1" fmla="val 38318"/>
              <a:gd name="adj2" fmla="val 100054"/>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62923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966" y="184581"/>
            <a:ext cx="7824738" cy="859371"/>
          </a:xfrm>
        </p:spPr>
        <p:txBody>
          <a:bodyPr/>
          <a:lstStyle/>
          <a:p>
            <a:r>
              <a:rPr lang="en-GB" dirty="0"/>
              <a:t>Other types of barcode (not FMD)</a:t>
            </a:r>
          </a:p>
        </p:txBody>
      </p:sp>
      <p:sp>
        <p:nvSpPr>
          <p:cNvPr id="3" name="Slide Number Placeholder 2"/>
          <p:cNvSpPr>
            <a:spLocks noGrp="1"/>
          </p:cNvSpPr>
          <p:nvPr>
            <p:ph type="sldNum" sz="quarter" idx="11"/>
          </p:nvPr>
        </p:nvSpPr>
        <p:spPr/>
        <p:txBody>
          <a:bodyPr/>
          <a:lstStyle/>
          <a:p>
            <a:fld id="{05530B4C-3CF7-F94D-8349-296E2D6C0A14}" type="slidenum">
              <a:rPr lang="en-US" smtClean="0"/>
              <a:pPr/>
              <a:t>10</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348" y="1551341"/>
            <a:ext cx="2099648" cy="2099648"/>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1389" y="1813018"/>
            <a:ext cx="2315520" cy="1550668"/>
          </a:xfrm>
          <a:prstGeom prst="rect">
            <a:avLst/>
          </a:prstGeom>
          <a:effectLst>
            <a:outerShdw blurRad="50800" dist="38100" dir="2700000" algn="tl" rotWithShape="0">
              <a:prstClr val="black">
                <a:alpha val="40000"/>
              </a:prstClr>
            </a:outerShdw>
          </a:effectLst>
        </p:spPr>
      </p:pic>
      <p:sp>
        <p:nvSpPr>
          <p:cNvPr id="9" name="TextBox 8"/>
          <p:cNvSpPr txBox="1"/>
          <p:nvPr/>
        </p:nvSpPr>
        <p:spPr>
          <a:xfrm>
            <a:off x="970851" y="4387433"/>
            <a:ext cx="2381950" cy="1054135"/>
          </a:xfrm>
          <a:prstGeom prst="rect">
            <a:avLst/>
          </a:prstGeom>
          <a:noFill/>
        </p:spPr>
        <p:txBody>
          <a:bodyPr wrap="square" rtlCol="0">
            <a:spAutoFit/>
          </a:bodyPr>
          <a:lstStyle/>
          <a:p>
            <a:pPr>
              <a:lnSpc>
                <a:spcPts val="2500"/>
              </a:lnSpc>
            </a:pPr>
            <a:r>
              <a:rPr lang="en-GB" sz="2400" b="1" dirty="0"/>
              <a:t>QR code</a:t>
            </a:r>
            <a:br>
              <a:rPr lang="en-GB" sz="2400" b="1" dirty="0">
                <a:latin typeface="+mn-lt"/>
              </a:rPr>
            </a:br>
            <a:r>
              <a:rPr lang="en-GB" sz="2000" dirty="0">
                <a:latin typeface="+mn-lt"/>
              </a:rPr>
              <a:t>[note three squares</a:t>
            </a:r>
            <a:br>
              <a:rPr lang="en-GB" sz="2000" dirty="0">
                <a:latin typeface="+mn-lt"/>
              </a:rPr>
            </a:br>
            <a:r>
              <a:rPr lang="en-GB" sz="2000" dirty="0">
                <a:latin typeface="+mn-lt"/>
              </a:rPr>
              <a:t> in corners of code]</a:t>
            </a:r>
            <a:endParaRPr lang="en-GB" sz="2000" b="1" dirty="0">
              <a:latin typeface="+mn-lt"/>
            </a:endParaRPr>
          </a:p>
        </p:txBody>
      </p:sp>
      <p:sp>
        <p:nvSpPr>
          <p:cNvPr id="10" name="Right Arrow 9"/>
          <p:cNvSpPr/>
          <p:nvPr/>
        </p:nvSpPr>
        <p:spPr>
          <a:xfrm rot="17538802">
            <a:off x="1238746" y="3607476"/>
            <a:ext cx="1324559" cy="242475"/>
          </a:xfrm>
          <a:prstGeom prst="rightArrow">
            <a:avLst>
              <a:gd name="adj1" fmla="val 38318"/>
              <a:gd name="adj2" fmla="val 100054"/>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6589645" y="2221585"/>
            <a:ext cx="2224830" cy="733534"/>
          </a:xfrm>
          <a:prstGeom prst="rect">
            <a:avLst/>
          </a:prstGeom>
          <a:noFill/>
        </p:spPr>
        <p:txBody>
          <a:bodyPr wrap="square" rtlCol="0">
            <a:spAutoFit/>
          </a:bodyPr>
          <a:lstStyle/>
          <a:p>
            <a:pPr>
              <a:lnSpc>
                <a:spcPts val="2500"/>
              </a:lnSpc>
            </a:pPr>
            <a:r>
              <a:rPr lang="en-GB" sz="2400" b="1" dirty="0"/>
              <a:t>Linear barcode</a:t>
            </a:r>
            <a:br>
              <a:rPr lang="en-GB" sz="2400" b="1" dirty="0">
                <a:latin typeface="+mn-lt"/>
              </a:rPr>
            </a:br>
            <a:r>
              <a:rPr lang="en-GB" sz="2000" dirty="0"/>
              <a:t>[pre-printed</a:t>
            </a:r>
            <a:r>
              <a:rPr lang="en-GB" sz="2000" dirty="0">
                <a:latin typeface="+mn-lt"/>
              </a:rPr>
              <a:t>]</a:t>
            </a:r>
            <a:endParaRPr lang="en-GB" sz="2000" b="1" dirty="0">
              <a:latin typeface="+mn-lt"/>
            </a:endParaRPr>
          </a:p>
        </p:txBody>
      </p:sp>
      <p:sp>
        <p:nvSpPr>
          <p:cNvPr id="15" name="Right Arrow 14"/>
          <p:cNvSpPr/>
          <p:nvPr/>
        </p:nvSpPr>
        <p:spPr>
          <a:xfrm rot="10108235">
            <a:off x="5177062" y="2589042"/>
            <a:ext cx="1320720" cy="253302"/>
          </a:xfrm>
          <a:prstGeom prst="rightArrow">
            <a:avLst>
              <a:gd name="adj1" fmla="val 38318"/>
              <a:gd name="adj2" fmla="val 100054"/>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89043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578" y="2020824"/>
            <a:ext cx="6296856" cy="1800899"/>
          </a:xfrm>
        </p:spPr>
        <p:txBody>
          <a:bodyPr>
            <a:normAutofit/>
          </a:bodyPr>
          <a:lstStyle/>
          <a:p>
            <a:r>
              <a:rPr lang="en-US" dirty="0"/>
              <a:t>FMD error and alert messages</a:t>
            </a:r>
          </a:p>
        </p:txBody>
      </p:sp>
    </p:spTree>
    <p:extLst>
      <p:ext uri="{BB962C8B-B14F-4D97-AF65-F5344CB8AC3E}">
        <p14:creationId xmlns:p14="http://schemas.microsoft.com/office/powerpoint/2010/main" val="2521036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05530B4C-3CF7-F94D-8349-296E2D6C0A14}" type="slidenum">
              <a:rPr lang="en-US" smtClean="0"/>
              <a:pPr/>
              <a:t>12</a:t>
            </a:fld>
            <a:endParaRPr lang="en-US" dirty="0"/>
          </a:p>
        </p:txBody>
      </p:sp>
      <p:pic>
        <p:nvPicPr>
          <p:cNvPr id="6" name="Content Placeholder 5"/>
          <p:cNvPicPr>
            <a:picLocks noGrp="1" noChangeAspect="1"/>
          </p:cNvPicPr>
          <p:nvPr>
            <p:ph sz="quarter" idx="12"/>
          </p:nvPr>
        </p:nvPicPr>
        <p:blipFill rotWithShape="1">
          <a:blip r:embed="rId3" cstate="print">
            <a:extLst>
              <a:ext uri="{28A0092B-C50C-407E-A947-70E740481C1C}">
                <a14:useLocalDpi xmlns:a14="http://schemas.microsoft.com/office/drawing/2010/main"/>
              </a:ext>
            </a:extLst>
          </a:blip>
          <a:srcRect/>
          <a:stretch/>
        </p:blipFill>
        <p:spPr>
          <a:xfrm>
            <a:off x="335395" y="281353"/>
            <a:ext cx="8375609" cy="5709139"/>
          </a:xfrm>
        </p:spPr>
      </p:pic>
    </p:spTree>
    <p:extLst>
      <p:ext uri="{BB962C8B-B14F-4D97-AF65-F5344CB8AC3E}">
        <p14:creationId xmlns:p14="http://schemas.microsoft.com/office/powerpoint/2010/main" val="1442050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578" y="2020824"/>
            <a:ext cx="6296856" cy="2441448"/>
          </a:xfrm>
        </p:spPr>
        <p:txBody>
          <a:bodyPr>
            <a:normAutofit/>
          </a:bodyPr>
          <a:lstStyle/>
          <a:p>
            <a:r>
              <a:rPr lang="en-US" dirty="0"/>
              <a:t>The journey of a patient pack</a:t>
            </a:r>
            <a:br>
              <a:rPr lang="en-US" dirty="0"/>
            </a:br>
            <a:endParaRPr lang="en-US" dirty="0"/>
          </a:p>
        </p:txBody>
      </p:sp>
    </p:spTree>
    <p:extLst>
      <p:ext uri="{BB962C8B-B14F-4D97-AF65-F5344CB8AC3E}">
        <p14:creationId xmlns:p14="http://schemas.microsoft.com/office/powerpoint/2010/main" val="950921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860" b="1851"/>
          <a:stretch/>
        </p:blipFill>
        <p:spPr>
          <a:xfrm>
            <a:off x="209008" y="287382"/>
            <a:ext cx="8752114" cy="5901425"/>
          </a:xfrm>
          <a:prstGeom prst="rect">
            <a:avLst/>
          </a:prstGeom>
        </p:spPr>
      </p:pic>
    </p:spTree>
    <p:extLst>
      <p:ext uri="{BB962C8B-B14F-4D97-AF65-F5344CB8AC3E}">
        <p14:creationId xmlns:p14="http://schemas.microsoft.com/office/powerpoint/2010/main" val="3556919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7025" y="2717075"/>
            <a:ext cx="8463283" cy="2283922"/>
          </a:xfrm>
        </p:spPr>
        <p:txBody>
          <a:bodyPr>
            <a:normAutofit fontScale="90000"/>
          </a:bodyPr>
          <a:lstStyle/>
          <a:p>
            <a:r>
              <a:rPr lang="en-US" dirty="0"/>
              <a:t>For further details and updates:</a:t>
            </a:r>
            <a:br>
              <a:rPr lang="en-US" dirty="0"/>
            </a:br>
            <a:r>
              <a:rPr lang="en-US" b="1" dirty="0"/>
              <a:t>Jonathan Buisson </a:t>
            </a:r>
            <a:r>
              <a:rPr lang="en-US" sz="2700" b="1" dirty="0"/>
              <a:t>MFRPSII </a:t>
            </a:r>
            <a:r>
              <a:rPr lang="en-US" sz="2700" b="1" dirty="0" err="1"/>
              <a:t>MRPharmS</a:t>
            </a:r>
            <a:br>
              <a:rPr lang="en-US" dirty="0"/>
            </a:br>
            <a:r>
              <a:rPr lang="en-GB" sz="2800" dirty="0"/>
              <a:t>FMD Communications Lead</a:t>
            </a:r>
            <a:br>
              <a:rPr lang="en-US" sz="2700" dirty="0"/>
            </a:br>
            <a:r>
              <a:rPr lang="en-GB" sz="2800" dirty="0"/>
              <a:t>UK FMD Working Group for Community Pharmacy</a:t>
            </a:r>
            <a:br>
              <a:rPr lang="en-US" dirty="0"/>
            </a:br>
            <a:r>
              <a:rPr lang="en-US" sz="2400" dirty="0"/>
              <a:t>(jonathan.buisson@WBA.com)</a:t>
            </a:r>
          </a:p>
        </p:txBody>
      </p:sp>
    </p:spTree>
    <p:extLst>
      <p:ext uri="{BB962C8B-B14F-4D97-AF65-F5344CB8AC3E}">
        <p14:creationId xmlns:p14="http://schemas.microsoft.com/office/powerpoint/2010/main" val="1694354920"/>
      </p:ext>
    </p:extLst>
  </p:cSld>
  <p:clrMapOvr>
    <a:masterClrMapping/>
  </p:clrMapOvr>
</p:sld>
</file>

<file path=ppt/theme/theme1.xml><?xml version="1.0" encoding="utf-8"?>
<a:theme xmlns:a="http://schemas.openxmlformats.org/drawingml/2006/main" name="UK_FMD master">
  <a:themeElements>
    <a:clrScheme name="UK FMD">
      <a:dk1>
        <a:srgbClr val="212C64"/>
      </a:dk1>
      <a:lt1>
        <a:sysClr val="window" lastClr="FFFFFF"/>
      </a:lt1>
      <a:dk2>
        <a:srgbClr val="56AEE1"/>
      </a:dk2>
      <a:lt2>
        <a:srgbClr val="56AEE1"/>
      </a:lt2>
      <a:accent1>
        <a:srgbClr val="09891E"/>
      </a:accent1>
      <a:accent2>
        <a:srgbClr val="0ECC2E"/>
      </a:accent2>
      <a:accent3>
        <a:srgbClr val="8FADDA"/>
      </a:accent3>
      <a:accent4>
        <a:srgbClr val="000000"/>
      </a:accent4>
      <a:accent5>
        <a:srgbClr val="7F7F7F"/>
      </a:accent5>
      <a:accent6>
        <a:srgbClr val="C3092B"/>
      </a:accent6>
      <a:hlink>
        <a:srgbClr val="42BDEF"/>
      </a:hlink>
      <a:folHlink>
        <a:srgbClr val="A7A7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600" dirty="0" err="1" smtClean="0">
            <a:latin typeface="+mn-lt"/>
          </a:defRPr>
        </a:defPPr>
      </a:lstStyle>
    </a:txDef>
  </a:objectDefaults>
  <a:extraClrSchemeLst/>
  <a:extLst>
    <a:ext uri="{05A4C25C-085E-4340-85A3-A5531E510DB2}">
      <thm15:themeFamily xmlns:thm15="http://schemas.microsoft.com/office/thememl/2012/main" name="Presentation1" id="{9B9E11E9-245E-44DF-9178-5794D55A0024}" vid="{4C294594-3A83-460A-85B8-647BB2D6F5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2776</TotalTime>
  <Words>362</Words>
  <Application>Microsoft Office PowerPoint</Application>
  <PresentationFormat>On-screen Show (4:3)</PresentationFormat>
  <Paragraphs>59</Paragraphs>
  <Slides>15</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Lucida Grande</vt:lpstr>
      <vt:lpstr>UK_FMD master</vt:lpstr>
      <vt:lpstr>Scanning packs – what to look for Implementing the EU Falsified Medicines Directive in the UK</vt:lpstr>
      <vt:lpstr>FMD – what the “right” packs look like</vt:lpstr>
      <vt:lpstr>FMD safety features – what to look for</vt:lpstr>
      <vt:lpstr>FMD safety features – 2D data matrix</vt:lpstr>
      <vt:lpstr>FMD safety features – 2D data matrix</vt:lpstr>
      <vt:lpstr>Examples of anti-tampering devices</vt:lpstr>
      <vt:lpstr>PowerPoint Presentation</vt:lpstr>
      <vt:lpstr>Out-of-scope – do not need to be authenticated</vt:lpstr>
      <vt:lpstr>Older stock (without safety features) can still be used</vt:lpstr>
      <vt:lpstr>Other types of barcode (not FMD)</vt:lpstr>
      <vt:lpstr>FMD error and alert messages</vt:lpstr>
      <vt:lpstr>PowerPoint Presentation</vt:lpstr>
      <vt:lpstr>The journey of a patient pack </vt:lpstr>
      <vt:lpstr>PowerPoint Presentation</vt:lpstr>
      <vt:lpstr>For further details and updates: Jonathan Buisson MFRPSII MRPharmS FMD Communications Lead UK FMD Working Group for Community Pharmacy (jonathan.buisson@WBA.com)</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Jim Hatch</dc:creator>
  <cp:lastModifiedBy>Melinda Mabbutt</cp:lastModifiedBy>
  <cp:revision>177</cp:revision>
  <cp:lastPrinted>2015-10-23T14:33:03Z</cp:lastPrinted>
  <dcterms:created xsi:type="dcterms:W3CDTF">2015-01-13T15:56:49Z</dcterms:created>
  <dcterms:modified xsi:type="dcterms:W3CDTF">2018-11-22T10:17:16Z</dcterms:modified>
</cp:coreProperties>
</file>