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28"/>
  </p:notesMasterIdLst>
  <p:sldIdLst>
    <p:sldId id="573" r:id="rId3"/>
    <p:sldId id="551" r:id="rId4"/>
    <p:sldId id="555" r:id="rId5"/>
    <p:sldId id="257" r:id="rId6"/>
    <p:sldId id="558" r:id="rId7"/>
    <p:sldId id="556" r:id="rId8"/>
    <p:sldId id="557" r:id="rId9"/>
    <p:sldId id="389" r:id="rId10"/>
    <p:sldId id="397" r:id="rId11"/>
    <p:sldId id="562" r:id="rId12"/>
    <p:sldId id="568" r:id="rId13"/>
    <p:sldId id="560" r:id="rId14"/>
    <p:sldId id="564" r:id="rId15"/>
    <p:sldId id="567" r:id="rId16"/>
    <p:sldId id="565" r:id="rId17"/>
    <p:sldId id="566" r:id="rId18"/>
    <p:sldId id="394" r:id="rId19"/>
    <p:sldId id="559" r:id="rId20"/>
    <p:sldId id="563" r:id="rId21"/>
    <p:sldId id="569" r:id="rId22"/>
    <p:sldId id="571" r:id="rId23"/>
    <p:sldId id="561" r:id="rId24"/>
    <p:sldId id="572" r:id="rId25"/>
    <p:sldId id="570" r:id="rId26"/>
    <p:sldId id="55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518E"/>
    <a:srgbClr val="C3137B"/>
    <a:srgbClr val="008000"/>
    <a:srgbClr val="519680"/>
    <a:srgbClr val="8E4196"/>
    <a:srgbClr val="4E86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9D3095-97FE-4DAC-BF77-49A6ECEEC596}" v="3" dt="2018-10-31T10:39:41.8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6651" autoAdjust="0"/>
  </p:normalViewPr>
  <p:slideViewPr>
    <p:cSldViewPr>
      <p:cViewPr varScale="1">
        <p:scale>
          <a:sx n="110" d="100"/>
          <a:sy n="110" d="100"/>
        </p:scale>
        <p:origin x="49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stair Buxton" userId="2dc3f60e-4598-4f1c-9e80-b306f5d31c6c" providerId="ADAL" clId="{719D3095-97FE-4DAC-BF77-49A6ECEEC596}"/>
    <pc:docChg chg="custSel modSld">
      <pc:chgData name="Alastair Buxton" userId="2dc3f60e-4598-4f1c-9e80-b306f5d31c6c" providerId="ADAL" clId="{719D3095-97FE-4DAC-BF77-49A6ECEEC596}" dt="2018-10-31T10:39:41.825" v="8"/>
      <pc:docMkLst>
        <pc:docMk/>
      </pc:docMkLst>
      <pc:sldChg chg="modSp">
        <pc:chgData name="Alastair Buxton" userId="2dc3f60e-4598-4f1c-9e80-b306f5d31c6c" providerId="ADAL" clId="{719D3095-97FE-4DAC-BF77-49A6ECEEC596}" dt="2018-10-31T10:39:41.825" v="8"/>
        <pc:sldMkLst>
          <pc:docMk/>
          <pc:sldMk cId="3676095153" sldId="563"/>
        </pc:sldMkLst>
        <pc:spChg chg="mod">
          <ac:chgData name="Alastair Buxton" userId="2dc3f60e-4598-4f1c-9e80-b306f5d31c6c" providerId="ADAL" clId="{719D3095-97FE-4DAC-BF77-49A6ECEEC596}" dt="2018-10-31T10:39:41.825" v="8"/>
          <ac:spMkLst>
            <pc:docMk/>
            <pc:sldMk cId="3676095153" sldId="563"/>
            <ac:spMk id="3" creationId="{910BC087-38B4-40A0-8477-E80ABCE04BD8}"/>
          </ac:spMkLst>
        </pc:spChg>
      </pc:sldChg>
      <pc:sldChg chg="modSp">
        <pc:chgData name="Alastair Buxton" userId="2dc3f60e-4598-4f1c-9e80-b306f5d31c6c" providerId="ADAL" clId="{719D3095-97FE-4DAC-BF77-49A6ECEEC596}" dt="2018-10-31T10:39:35.564" v="6" actId="27636"/>
        <pc:sldMkLst>
          <pc:docMk/>
          <pc:sldMk cId="2451269064" sldId="569"/>
        </pc:sldMkLst>
        <pc:spChg chg="mod">
          <ac:chgData name="Alastair Buxton" userId="2dc3f60e-4598-4f1c-9e80-b306f5d31c6c" providerId="ADAL" clId="{719D3095-97FE-4DAC-BF77-49A6ECEEC596}" dt="2018-10-31T10:39:35.564" v="6" actId="27636"/>
          <ac:spMkLst>
            <pc:docMk/>
            <pc:sldMk cId="2451269064" sldId="569"/>
            <ac:spMk id="3" creationId="{910BC087-38B4-40A0-8477-E80ABCE04BD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D9165E-5524-49E0-A142-544EAFDBE258}" type="datetimeFigureOut">
              <a:rPr lang="en-GB" smtClean="0"/>
              <a:t>04/11/2018</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27FF72-E60E-4F4C-9E10-77CAE52C81A6}" type="slidenum">
              <a:rPr lang="en-GB" smtClean="0"/>
              <a:t>‹#›</a:t>
            </a:fld>
            <a:endParaRPr lang="en-GB"/>
          </a:p>
        </p:txBody>
      </p:sp>
    </p:spTree>
    <p:extLst>
      <p:ext uri="{BB962C8B-B14F-4D97-AF65-F5344CB8AC3E}">
        <p14:creationId xmlns:p14="http://schemas.microsoft.com/office/powerpoint/2010/main" val="3921128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D27FF72-E60E-4F4C-9E10-77CAE52C81A6}" type="slidenum">
              <a:rPr lang="en-GB" smtClean="0"/>
              <a:t>2</a:t>
            </a:fld>
            <a:endParaRPr lang="en-GB"/>
          </a:p>
        </p:txBody>
      </p:sp>
    </p:spTree>
    <p:extLst>
      <p:ext uri="{BB962C8B-B14F-4D97-AF65-F5344CB8AC3E}">
        <p14:creationId xmlns:p14="http://schemas.microsoft.com/office/powerpoint/2010/main" val="3269191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FMD concept</a:t>
            </a:r>
            <a:r>
              <a:rPr lang="en-GB" baseline="0" dirty="0"/>
              <a:t> is based around manufacturers and parallel traders uploading unique product identifiers which are then distributed to relevant national medicines verification systems by the European Hub. The unique identifiers can be used by wholesalers, pharmacies and other dispensing entities when they need to verify and authenticate (dispense) medicines in their possession. The European hub can be used to synchronise pack statuses across multiple markets and to verify products from other markets, if necessary.</a:t>
            </a:r>
          </a:p>
          <a:p>
            <a:r>
              <a:rPr lang="en-GB" baseline="0" dirty="0"/>
              <a:t>[“Fluffy cloud diagram”]</a:t>
            </a:r>
          </a:p>
        </p:txBody>
      </p:sp>
      <p:sp>
        <p:nvSpPr>
          <p:cNvPr id="4" name="Slide Number Placeholder 3"/>
          <p:cNvSpPr>
            <a:spLocks noGrp="1"/>
          </p:cNvSpPr>
          <p:nvPr>
            <p:ph type="sldNum" sz="quarter" idx="10"/>
          </p:nvPr>
        </p:nvSpPr>
        <p:spPr/>
        <p:txBody>
          <a:bodyPr/>
          <a:lstStyle/>
          <a:p>
            <a:fld id="{4825EAA3-6156-F14F-8991-5BF4CC8A40B0}" type="slidenum">
              <a:rPr lang="en-US" smtClean="0"/>
              <a:t>8</a:t>
            </a:fld>
            <a:endParaRPr lang="en-US"/>
          </a:p>
        </p:txBody>
      </p:sp>
    </p:spTree>
    <p:extLst>
      <p:ext uri="{BB962C8B-B14F-4D97-AF65-F5344CB8AC3E}">
        <p14:creationId xmlns:p14="http://schemas.microsoft.com/office/powerpoint/2010/main" val="3088130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 on FMD has been going on in the background for a long time. UK pharmacy organisations</a:t>
            </a:r>
            <a:r>
              <a:rPr lang="en-GB" baseline="0" dirty="0"/>
              <a:t> have been involved with it at both a European level (through PGEU) and at a national level, through bodies like UK FMD Working Group and the FMD Implementation Advisory Board.</a:t>
            </a:r>
          </a:p>
          <a:p>
            <a:endParaRPr lang="en-GB" baseline="0" dirty="0"/>
          </a:p>
          <a:p>
            <a:r>
              <a:rPr lang="en-GB" baseline="0" dirty="0"/>
              <a:t>Until mid-2016, the UK was among the leading countries with FMD and was proceeding down the route of establishing its NMVO and then choosing a BSP. Not unsurprisingly, the EU referendum and the vote to leave the European Union has cast a long shadow over FMD (and much else) since then. A lack of clarity is affecting all sectors as time and attention is focused on Brexit activities.</a:t>
            </a:r>
          </a:p>
          <a:p>
            <a:endParaRPr lang="en-GB" baseline="0" dirty="0"/>
          </a:p>
          <a:p>
            <a:r>
              <a:rPr lang="en-GB" baseline="0" dirty="0"/>
              <a:t>SecurMed UK was formally established in July 2016, but the decision on appointing a BSP took much longer than expected and, so far, has only resulted in a Letter of Intent with Arvato, which has paved the way for establishing the UK </a:t>
            </a:r>
            <a:r>
              <a:rPr lang="en-GB" baseline="0" dirty="0" err="1"/>
              <a:t>NMVS</a:t>
            </a:r>
            <a:r>
              <a:rPr lang="en-GB" baseline="0" dirty="0"/>
              <a:t>.</a:t>
            </a:r>
          </a:p>
          <a:p>
            <a:endParaRPr lang="en-GB" baseline="0" dirty="0"/>
          </a:p>
          <a:p>
            <a:r>
              <a:rPr lang="en-GB" baseline="0" dirty="0"/>
              <a:t>This means that a lot of work that should have started in 2017 is now going to have to be compressed in to 2018 if the deadline of February 2019 is to be met. What happens after that is, as yet, unknown…</a:t>
            </a:r>
          </a:p>
        </p:txBody>
      </p:sp>
      <p:sp>
        <p:nvSpPr>
          <p:cNvPr id="4" name="Slide Number Placeholder 3"/>
          <p:cNvSpPr>
            <a:spLocks noGrp="1"/>
          </p:cNvSpPr>
          <p:nvPr>
            <p:ph type="sldNum" sz="quarter" idx="10"/>
          </p:nvPr>
        </p:nvSpPr>
        <p:spPr/>
        <p:txBody>
          <a:bodyPr/>
          <a:lstStyle/>
          <a:p>
            <a:fld id="{4825EAA3-6156-F14F-8991-5BF4CC8A40B0}" type="slidenum">
              <a:rPr lang="en-US" smtClean="0"/>
              <a:t>9</a:t>
            </a:fld>
            <a:endParaRPr lang="en-US"/>
          </a:p>
        </p:txBody>
      </p:sp>
    </p:spTree>
    <p:extLst>
      <p:ext uri="{BB962C8B-B14F-4D97-AF65-F5344CB8AC3E}">
        <p14:creationId xmlns:p14="http://schemas.microsoft.com/office/powerpoint/2010/main" val="3088130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a:t>The National Medicines</a:t>
            </a:r>
            <a:r>
              <a:rPr lang="en-GB" baseline="0" dirty="0"/>
              <a:t> Verification Organisation – </a:t>
            </a:r>
            <a:r>
              <a:rPr lang="en-GB" b="1" baseline="0" dirty="0"/>
              <a:t>NMVO</a:t>
            </a:r>
            <a:r>
              <a:rPr lang="en-GB" baseline="0" dirty="0"/>
              <a:t> – for the UK was established in July 2016 and is known as </a:t>
            </a:r>
            <a:r>
              <a:rPr lang="en-GB" b="1" baseline="0" dirty="0" err="1"/>
              <a:t>SecurMed</a:t>
            </a:r>
            <a:r>
              <a:rPr lang="en-GB" b="1" baseline="0" dirty="0"/>
              <a:t> </a:t>
            </a:r>
            <a:r>
              <a:rPr lang="en-GB" b="0" baseline="0" dirty="0"/>
              <a:t>UK. Its structures mirrors the EMVO and is an</a:t>
            </a:r>
            <a:r>
              <a:rPr lang="en-GB" baseline="0" dirty="0"/>
              <a:t> equal partnership between six British associations representing the five main sectors of the medicines supply chain:</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a:t>ABPI </a:t>
            </a:r>
            <a:r>
              <a:rPr lang="en-GB" baseline="0" dirty="0"/>
              <a:t>representing the main “research-led” pharmaceutical companies producing innovative branded medicines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a:t>BGMA </a:t>
            </a:r>
            <a:r>
              <a:rPr lang="en-GB" b="0" baseline="0" dirty="0"/>
              <a:t>representing manufacturers of generic medicines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a:t>BAEPD</a:t>
            </a:r>
            <a:r>
              <a:rPr lang="en-GB" b="0" baseline="0" dirty="0"/>
              <a:t> representing parallel distributors trading across European markets under free movement rules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a:t>HDA</a:t>
            </a:r>
            <a:r>
              <a:rPr lang="en-GB" b="0" baseline="0" dirty="0"/>
              <a:t> representing full-line pharmaceutical wholesalers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a:t>NPA and CCA</a:t>
            </a:r>
            <a:r>
              <a:rPr lang="en-GB" b="0" baseline="0" dirty="0"/>
              <a:t> representing community pharmacies (or “dispensing entities) – the two organisations have a memorandum of understanding to jointly appoint a single director to represent them and to share costs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baseline="0" dirty="0"/>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baseline="0" dirty="0"/>
              <a:t>The NMVO is overseen by its Board of Directors (one for each sector) and the </a:t>
            </a:r>
            <a:r>
              <a:rPr lang="en-GB" b="1" baseline="0" dirty="0"/>
              <a:t>National Competent Authority</a:t>
            </a:r>
            <a:r>
              <a:rPr lang="en-GB" b="0" baseline="0" dirty="0"/>
              <a:t>, which in the case of the UK is the Department of Health and the UK’s medicines regulator, the MHRA.</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baseline="0" dirty="0"/>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baseline="0" dirty="0" err="1"/>
              <a:t>SecurMed</a:t>
            </a:r>
            <a:r>
              <a:rPr lang="en-GB" b="0" baseline="0" dirty="0"/>
              <a:t> has signed a Letter of Intent to appoint </a:t>
            </a:r>
            <a:r>
              <a:rPr lang="en-GB" b="1" baseline="0" dirty="0" err="1"/>
              <a:t>Arvato</a:t>
            </a:r>
            <a:r>
              <a:rPr lang="en-GB" b="1" baseline="0" dirty="0"/>
              <a:t> Systems GmbH </a:t>
            </a:r>
            <a:r>
              <a:rPr lang="en-GB" b="0" baseline="0" dirty="0"/>
              <a:t>as the </a:t>
            </a:r>
            <a:r>
              <a:rPr lang="en-GB" b="1" baseline="0" dirty="0"/>
              <a:t>Blueprint Service Provider</a:t>
            </a:r>
            <a:r>
              <a:rPr lang="en-GB" b="0" baseline="0" dirty="0"/>
              <a:t> to set up and run the </a:t>
            </a:r>
            <a:r>
              <a:rPr lang="en-GB" b="1" baseline="0" dirty="0"/>
              <a:t>National Medicines Verification System (NMVS)</a:t>
            </a:r>
            <a:r>
              <a:rPr lang="en-GB" b="0" baseline="0" dirty="0"/>
              <a:t> for the UK. All pharmacies, wholesalers, hospitals and GP surgeries will have to connect to this in order to verify, authenticate and decommission the unique identifiers on packs of medicines, once FMD starts.</a:t>
            </a:r>
          </a:p>
        </p:txBody>
      </p:sp>
      <p:sp>
        <p:nvSpPr>
          <p:cNvPr id="4" name="Slide Number Placeholder 3"/>
          <p:cNvSpPr>
            <a:spLocks noGrp="1"/>
          </p:cNvSpPr>
          <p:nvPr>
            <p:ph type="sldNum" sz="quarter" idx="10"/>
          </p:nvPr>
        </p:nvSpPr>
        <p:spPr/>
        <p:txBody>
          <a:bodyPr/>
          <a:lstStyle/>
          <a:p>
            <a:fld id="{16862EA4-4B98-4C07-90E3-4E832A012E2D}" type="slidenum">
              <a:rPr lang="en-GB" smtClean="0"/>
              <a:pPr/>
              <a:t>17</a:t>
            </a:fld>
            <a:endParaRPr lang="en-GB"/>
          </a:p>
        </p:txBody>
      </p:sp>
    </p:spTree>
    <p:extLst>
      <p:ext uri="{BB962C8B-B14F-4D97-AF65-F5344CB8AC3E}">
        <p14:creationId xmlns:p14="http://schemas.microsoft.com/office/powerpoint/2010/main" val="2063177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lgn="ctr">
              <a:defRPr/>
            </a:lvl1pPr>
          </a:lstStyle>
          <a:p>
            <a:r>
              <a:rPr lang="en-US"/>
              <a:t>Click to edit Master title style</a:t>
            </a:r>
            <a:endParaRPr lang="en-GB"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rgbClr val="5B518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Tree>
    <p:extLst>
      <p:ext uri="{BB962C8B-B14F-4D97-AF65-F5344CB8AC3E}">
        <p14:creationId xmlns:p14="http://schemas.microsoft.com/office/powerpoint/2010/main" val="1052341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72246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581950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5258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lgn="ctr">
              <a:defRPr/>
            </a:lvl1pPr>
          </a:lstStyle>
          <a:p>
            <a:r>
              <a:rPr lang="en-US"/>
              <a:t>Click to edit Master title style</a:t>
            </a:r>
            <a:endParaRPr lang="en-GB"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rgbClr val="5B518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Tree>
    <p:extLst>
      <p:ext uri="{BB962C8B-B14F-4D97-AF65-F5344CB8AC3E}">
        <p14:creationId xmlns:p14="http://schemas.microsoft.com/office/powerpoint/2010/main" val="3011160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5022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77482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8484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7.xml"/><Relationship Id="rId7"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JP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392" y="265772"/>
            <a:ext cx="9865096" cy="1426170"/>
          </a:xfrm>
          <a:prstGeom prst="rect">
            <a:avLst/>
          </a:prstGeom>
        </p:spPr>
        <p:txBody>
          <a:bodyPr vert="horz" lIns="91440" tIns="45720" rIns="91440" bIns="45720" rtlCol="0" anchor="ctr">
            <a:noAutofit/>
          </a:bodyPr>
          <a:lstStyle/>
          <a:p>
            <a:r>
              <a:rPr lang="en-US"/>
              <a:t>Click to edit Master title style</a:t>
            </a:r>
            <a:endParaRPr lang="en-GB" dirty="0"/>
          </a:p>
        </p:txBody>
      </p:sp>
      <p:sp>
        <p:nvSpPr>
          <p:cNvPr id="3" name="Text Placeholder 2"/>
          <p:cNvSpPr>
            <a:spLocks noGrp="1"/>
          </p:cNvSpPr>
          <p:nvPr>
            <p:ph type="body" idx="1"/>
          </p:nvPr>
        </p:nvSpPr>
        <p:spPr>
          <a:xfrm>
            <a:off x="623392" y="1844824"/>
            <a:ext cx="11017224" cy="410445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533258"/>
            <a:ext cx="12192000" cy="311112"/>
          </a:xfrm>
          <a:prstGeom prst="rect">
            <a:avLst/>
          </a:prstGeom>
        </p:spPr>
      </p:pic>
      <p:pic>
        <p:nvPicPr>
          <p:cNvPr id="11" name="Picture 1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704512" y="239201"/>
            <a:ext cx="1122602" cy="802372"/>
          </a:xfrm>
          <a:prstGeom prst="rect">
            <a:avLst/>
          </a:prstGeom>
        </p:spPr>
      </p:pic>
      <p:pic>
        <p:nvPicPr>
          <p:cNvPr id="12" name="Picture 11"/>
          <p:cNvPicPr>
            <a:picLocks noChangeAspect="1"/>
          </p:cNvPicPr>
          <p:nvPr userDrawn="1"/>
        </p:nvPicPr>
        <p:blipFill rotWithShape="1">
          <a:blip r:embed="rId8" cstate="print">
            <a:extLst>
              <a:ext uri="{28A0092B-C50C-407E-A947-70E740481C1C}">
                <a14:useLocalDpi xmlns:a14="http://schemas.microsoft.com/office/drawing/2010/main" val="0"/>
              </a:ext>
            </a:extLst>
          </a:blip>
          <a:srcRect t="1" b="8936"/>
          <a:stretch/>
        </p:blipFill>
        <p:spPr>
          <a:xfrm>
            <a:off x="10624727" y="1041573"/>
            <a:ext cx="1282172" cy="720068"/>
          </a:xfrm>
          <a:prstGeom prst="rect">
            <a:avLst/>
          </a:prstGeom>
        </p:spPr>
      </p:pic>
    </p:spTree>
    <p:extLst>
      <p:ext uri="{BB962C8B-B14F-4D97-AF65-F5344CB8AC3E}">
        <p14:creationId xmlns:p14="http://schemas.microsoft.com/office/powerpoint/2010/main" val="3936579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Lst>
  <p:hf sldNum="0" hdr="0" dt="0"/>
  <p:txStyles>
    <p:titleStyle>
      <a:lvl1pPr algn="l" defTabSz="914400" rtl="0" eaLnBrk="1" latinLnBrk="0" hangingPunct="1">
        <a:spcBef>
          <a:spcPct val="0"/>
        </a:spcBef>
        <a:buNone/>
        <a:defRPr sz="4000"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Clr>
          <a:srgbClr val="5B518E"/>
        </a:buClr>
        <a:buFont typeface="Arial" pitchFamily="34" charset="0"/>
        <a:buChar char="•"/>
        <a:defRPr sz="32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Clr>
          <a:srgbClr val="5B518E"/>
        </a:buClr>
        <a:buFont typeface="Arial" pitchFamily="34" charset="0"/>
        <a:buChar char="–"/>
        <a:defRPr sz="28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Clr>
          <a:srgbClr val="5B518E"/>
        </a:buClr>
        <a:buFont typeface="Arial" pitchFamily="34" charset="0"/>
        <a:buChar char="•"/>
        <a:defRPr sz="24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Clr>
          <a:srgbClr val="5B518E"/>
        </a:buClr>
        <a:buFont typeface="Arial" pitchFamily="34" charset="0"/>
        <a:buChar char="–"/>
        <a:defRPr sz="20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Clr>
          <a:srgbClr val="5B518E"/>
        </a:buClr>
        <a:buFont typeface="Arial" pitchFamily="34" charset="0"/>
        <a:buChar char="»"/>
        <a:defRPr sz="20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392" y="265772"/>
            <a:ext cx="9865096" cy="1426170"/>
          </a:xfrm>
          <a:prstGeom prst="rect">
            <a:avLst/>
          </a:prstGeom>
        </p:spPr>
        <p:txBody>
          <a:bodyPr vert="horz" lIns="91440" tIns="45720" rIns="91440" bIns="45720" rtlCol="0" anchor="ctr">
            <a:noAutofit/>
          </a:bodyPr>
          <a:lstStyle/>
          <a:p>
            <a:r>
              <a:rPr lang="en-US"/>
              <a:t>Click to edit Master title style</a:t>
            </a:r>
            <a:endParaRPr lang="en-GB" dirty="0"/>
          </a:p>
        </p:txBody>
      </p:sp>
      <p:sp>
        <p:nvSpPr>
          <p:cNvPr id="3" name="Text Placeholder 2"/>
          <p:cNvSpPr>
            <a:spLocks noGrp="1"/>
          </p:cNvSpPr>
          <p:nvPr>
            <p:ph type="body" idx="1"/>
          </p:nvPr>
        </p:nvSpPr>
        <p:spPr>
          <a:xfrm>
            <a:off x="623392" y="1844824"/>
            <a:ext cx="11017224" cy="410445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533258"/>
            <a:ext cx="12192000" cy="311112"/>
          </a:xfrm>
          <a:prstGeom prst="rect">
            <a:avLst/>
          </a:prstGeom>
        </p:spPr>
      </p:pic>
      <p:pic>
        <p:nvPicPr>
          <p:cNvPr id="11" name="Picture 1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704512" y="239201"/>
            <a:ext cx="1122602" cy="802372"/>
          </a:xfrm>
          <a:prstGeom prst="rect">
            <a:avLst/>
          </a:prstGeom>
        </p:spPr>
      </p:pic>
      <p:pic>
        <p:nvPicPr>
          <p:cNvPr id="12" name="Picture 11"/>
          <p:cNvPicPr>
            <a:picLocks noChangeAspect="1"/>
          </p:cNvPicPr>
          <p:nvPr userDrawn="1"/>
        </p:nvPicPr>
        <p:blipFill rotWithShape="1">
          <a:blip r:embed="rId8" cstate="print">
            <a:extLst>
              <a:ext uri="{28A0092B-C50C-407E-A947-70E740481C1C}">
                <a14:useLocalDpi xmlns:a14="http://schemas.microsoft.com/office/drawing/2010/main" val="0"/>
              </a:ext>
            </a:extLst>
          </a:blip>
          <a:srcRect t="1" b="8936"/>
          <a:stretch/>
        </p:blipFill>
        <p:spPr>
          <a:xfrm>
            <a:off x="10624727" y="1041573"/>
            <a:ext cx="1282172" cy="720068"/>
          </a:xfrm>
          <a:prstGeom prst="rect">
            <a:avLst/>
          </a:prstGeom>
        </p:spPr>
      </p:pic>
    </p:spTree>
    <p:extLst>
      <p:ext uri="{BB962C8B-B14F-4D97-AF65-F5344CB8AC3E}">
        <p14:creationId xmlns:p14="http://schemas.microsoft.com/office/powerpoint/2010/main" val="359023712"/>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Lst>
  <p:hf sldNum="0" hdr="0" dt="0"/>
  <p:txStyles>
    <p:titleStyle>
      <a:lvl1pPr algn="l" defTabSz="914400" rtl="0" eaLnBrk="1" latinLnBrk="0" hangingPunct="1">
        <a:spcBef>
          <a:spcPct val="0"/>
        </a:spcBef>
        <a:buNone/>
        <a:defRPr sz="4000"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Clr>
          <a:srgbClr val="5B518E"/>
        </a:buClr>
        <a:buFont typeface="Arial" pitchFamily="34" charset="0"/>
        <a:buChar char="•"/>
        <a:defRPr sz="32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Clr>
          <a:srgbClr val="5B518E"/>
        </a:buClr>
        <a:buFont typeface="Arial" pitchFamily="34" charset="0"/>
        <a:buChar char="–"/>
        <a:defRPr sz="28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Clr>
          <a:srgbClr val="5B518E"/>
        </a:buClr>
        <a:buFont typeface="Arial" pitchFamily="34" charset="0"/>
        <a:buChar char="•"/>
        <a:defRPr sz="24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Clr>
          <a:srgbClr val="5B518E"/>
        </a:buClr>
        <a:buFont typeface="Arial" pitchFamily="34" charset="0"/>
        <a:buChar char="–"/>
        <a:defRPr sz="20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Clr>
          <a:srgbClr val="5B518E"/>
        </a:buClr>
        <a:buFont typeface="Arial" pitchFamily="34" charset="0"/>
        <a:buChar char="»"/>
        <a:defRPr sz="20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hyperlink" Target="https://en.wikipedia.org/wiki/Union_Jack" TargetMode="External"/><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Union_Jack"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Union_Jack"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18" Type="http://schemas.openxmlformats.org/officeDocument/2006/relationships/image" Target="../media/image34.png"/><Relationship Id="rId26" Type="http://schemas.openxmlformats.org/officeDocument/2006/relationships/image" Target="../media/image42.png"/><Relationship Id="rId3" Type="http://schemas.openxmlformats.org/officeDocument/2006/relationships/image" Target="../media/image19.svg"/><Relationship Id="rId21" Type="http://schemas.openxmlformats.org/officeDocument/2006/relationships/image" Target="../media/image37.svg"/><Relationship Id="rId7" Type="http://schemas.openxmlformats.org/officeDocument/2006/relationships/image" Target="../media/image23.svg"/><Relationship Id="rId12" Type="http://schemas.openxmlformats.org/officeDocument/2006/relationships/image" Target="../media/image28.png"/><Relationship Id="rId17" Type="http://schemas.openxmlformats.org/officeDocument/2006/relationships/image" Target="../media/image33.svg"/><Relationship Id="rId25" Type="http://schemas.openxmlformats.org/officeDocument/2006/relationships/image" Target="../media/image41.svg"/><Relationship Id="rId33" Type="http://schemas.openxmlformats.org/officeDocument/2006/relationships/image" Target="../media/image49.png"/><Relationship Id="rId2" Type="http://schemas.openxmlformats.org/officeDocument/2006/relationships/image" Target="../media/image18.png"/><Relationship Id="rId16" Type="http://schemas.openxmlformats.org/officeDocument/2006/relationships/image" Target="../media/image32.png"/><Relationship Id="rId20" Type="http://schemas.openxmlformats.org/officeDocument/2006/relationships/image" Target="../media/image36.png"/><Relationship Id="rId29" Type="http://schemas.openxmlformats.org/officeDocument/2006/relationships/image" Target="../media/image45.sv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svg"/><Relationship Id="rId24" Type="http://schemas.openxmlformats.org/officeDocument/2006/relationships/image" Target="../media/image40.png"/><Relationship Id="rId32" Type="http://schemas.openxmlformats.org/officeDocument/2006/relationships/image" Target="../media/image48.jpeg"/><Relationship Id="rId5" Type="http://schemas.openxmlformats.org/officeDocument/2006/relationships/image" Target="../media/image21.svg"/><Relationship Id="rId15" Type="http://schemas.openxmlformats.org/officeDocument/2006/relationships/image" Target="../media/image31.svg"/><Relationship Id="rId23" Type="http://schemas.openxmlformats.org/officeDocument/2006/relationships/image" Target="../media/image39.svg"/><Relationship Id="rId28" Type="http://schemas.openxmlformats.org/officeDocument/2006/relationships/image" Target="../media/image44.png"/><Relationship Id="rId10" Type="http://schemas.openxmlformats.org/officeDocument/2006/relationships/image" Target="../media/image26.png"/><Relationship Id="rId19" Type="http://schemas.openxmlformats.org/officeDocument/2006/relationships/image" Target="../media/image35.svg"/><Relationship Id="rId31" Type="http://schemas.openxmlformats.org/officeDocument/2006/relationships/image" Target="../media/image47.svg"/><Relationship Id="rId4" Type="http://schemas.openxmlformats.org/officeDocument/2006/relationships/image" Target="../media/image20.png"/><Relationship Id="rId9" Type="http://schemas.openxmlformats.org/officeDocument/2006/relationships/image" Target="../media/image25.svg"/><Relationship Id="rId14" Type="http://schemas.openxmlformats.org/officeDocument/2006/relationships/image" Target="../media/image30.png"/><Relationship Id="rId22" Type="http://schemas.openxmlformats.org/officeDocument/2006/relationships/image" Target="../media/image38.png"/><Relationship Id="rId27" Type="http://schemas.openxmlformats.org/officeDocument/2006/relationships/image" Target="../media/image43.svg"/><Relationship Id="rId30" Type="http://schemas.openxmlformats.org/officeDocument/2006/relationships/image" Target="../media/image46.png"/></Relationships>
</file>

<file path=ppt/slides/_rels/slide1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6A3BB-A215-4EAF-8C81-7098B15DB09E}"/>
              </a:ext>
            </a:extLst>
          </p:cNvPr>
          <p:cNvSpPr>
            <a:spLocks noGrp="1"/>
          </p:cNvSpPr>
          <p:nvPr>
            <p:ph type="ctrTitle"/>
          </p:nvPr>
        </p:nvSpPr>
        <p:spPr/>
        <p:txBody>
          <a:bodyPr/>
          <a:lstStyle/>
          <a:p>
            <a:r>
              <a:rPr lang="en-GB" dirty="0"/>
              <a:t>This PSNC presentation can be used by LPCs and others at events on FMD organised for pharmacy contractors and their teams</a:t>
            </a:r>
          </a:p>
        </p:txBody>
      </p:sp>
      <p:sp>
        <p:nvSpPr>
          <p:cNvPr id="3" name="Subtitle 2">
            <a:extLst>
              <a:ext uri="{FF2B5EF4-FFF2-40B4-BE49-F238E27FC236}">
                <a16:creationId xmlns:a16="http://schemas.microsoft.com/office/drawing/2014/main" id="{E03380D7-5D19-4CDF-BECD-29516C29BAB8}"/>
              </a:ext>
            </a:extLst>
          </p:cNvPr>
          <p:cNvSpPr>
            <a:spLocks noGrp="1"/>
          </p:cNvSpPr>
          <p:nvPr>
            <p:ph type="subTitle" idx="1"/>
          </p:nvPr>
        </p:nvSpPr>
        <p:spPr>
          <a:xfrm>
            <a:off x="1775520" y="4221088"/>
            <a:ext cx="8534400" cy="1752600"/>
          </a:xfrm>
        </p:spPr>
        <p:txBody>
          <a:bodyPr/>
          <a:lstStyle/>
          <a:p>
            <a:r>
              <a:rPr lang="en-GB" dirty="0"/>
              <a:t>Last updated </a:t>
            </a:r>
            <a:r>
              <a:rPr lang="en-GB"/>
              <a:t>4th November </a:t>
            </a:r>
            <a:r>
              <a:rPr lang="en-GB" dirty="0"/>
              <a:t>2018</a:t>
            </a:r>
          </a:p>
        </p:txBody>
      </p:sp>
    </p:spTree>
    <p:extLst>
      <p:ext uri="{BB962C8B-B14F-4D97-AF65-F5344CB8AC3E}">
        <p14:creationId xmlns:p14="http://schemas.microsoft.com/office/powerpoint/2010/main" val="3659207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50032" y="827492"/>
            <a:ext cx="6624736" cy="2601508"/>
          </a:xfrm>
        </p:spPr>
        <p:txBody>
          <a:bodyPr/>
          <a:lstStyle/>
          <a:p>
            <a:r>
              <a:rPr lang="en-GB" sz="5400" b="1" dirty="0"/>
              <a:t>The Falsified Medicines Directive</a:t>
            </a:r>
          </a:p>
        </p:txBody>
      </p:sp>
      <p:sp>
        <p:nvSpPr>
          <p:cNvPr id="6" name="Subtitle 2">
            <a:extLst>
              <a:ext uri="{FF2B5EF4-FFF2-40B4-BE49-F238E27FC236}">
                <a16:creationId xmlns:a16="http://schemas.microsoft.com/office/drawing/2014/main" id="{64AD15EF-31F4-4745-A146-9C1E0BAC5794}"/>
              </a:ext>
            </a:extLst>
          </p:cNvPr>
          <p:cNvSpPr txBox="1">
            <a:spLocks/>
          </p:cNvSpPr>
          <p:nvPr/>
        </p:nvSpPr>
        <p:spPr>
          <a:xfrm>
            <a:off x="564704" y="3429000"/>
            <a:ext cx="6310064" cy="708412"/>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rgbClr val="5B518E"/>
              </a:buClr>
              <a:buFont typeface="Arial" pitchFamily="34" charset="0"/>
              <a:buNone/>
              <a:defRPr sz="3200" kern="1200">
                <a:solidFill>
                  <a:srgbClr val="5B518E"/>
                </a:solidFill>
                <a:latin typeface="+mn-lt"/>
                <a:ea typeface="+mn-ea"/>
                <a:cs typeface="+mn-cs"/>
              </a:defRPr>
            </a:lvl1pPr>
            <a:lvl2pPr marL="457200" indent="0" algn="ctr" defTabSz="914400" rtl="0" eaLnBrk="1" latinLnBrk="0" hangingPunct="1">
              <a:spcBef>
                <a:spcPct val="20000"/>
              </a:spcBef>
              <a:buClr>
                <a:srgbClr val="5B518E"/>
              </a:buClr>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rgbClr val="5B518E"/>
              </a:buClr>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rgbClr val="5B518E"/>
              </a:buClr>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rgbClr val="5B518E"/>
              </a:buClr>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GB" dirty="0"/>
              <a:t>What pharmacy teams need to do…</a:t>
            </a:r>
          </a:p>
        </p:txBody>
      </p:sp>
      <p:pic>
        <p:nvPicPr>
          <p:cNvPr id="1026" name="Picture 2" descr="https://pharmacyfmd.files.wordpress.com/2018/08/fmd-packs-feb-2018-134.jpg?w=772">
            <a:extLst>
              <a:ext uri="{FF2B5EF4-FFF2-40B4-BE49-F238E27FC236}">
                <a16:creationId xmlns:a16="http://schemas.microsoft.com/office/drawing/2014/main" id="{697252E9-5FCB-45F3-8B82-84514B0E89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4112" y="3041625"/>
            <a:ext cx="4752528" cy="3170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810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32CE9-1CF1-46EE-930C-2A0B459F3FB5}"/>
              </a:ext>
            </a:extLst>
          </p:cNvPr>
          <p:cNvSpPr>
            <a:spLocks noGrp="1"/>
          </p:cNvSpPr>
          <p:nvPr>
            <p:ph type="title"/>
          </p:nvPr>
        </p:nvSpPr>
        <p:spPr/>
        <p:txBody>
          <a:bodyPr/>
          <a:lstStyle/>
          <a:p>
            <a:r>
              <a:rPr lang="en-GB" dirty="0"/>
              <a:t>Overview</a:t>
            </a:r>
          </a:p>
        </p:txBody>
      </p:sp>
      <p:sp>
        <p:nvSpPr>
          <p:cNvPr id="3" name="Content Placeholder 2">
            <a:extLst>
              <a:ext uri="{FF2B5EF4-FFF2-40B4-BE49-F238E27FC236}">
                <a16:creationId xmlns:a16="http://schemas.microsoft.com/office/drawing/2014/main" id="{24775723-0AAC-4A4E-81E7-9658E9B1BEE9}"/>
              </a:ext>
            </a:extLst>
          </p:cNvPr>
          <p:cNvSpPr>
            <a:spLocks noGrp="1"/>
          </p:cNvSpPr>
          <p:nvPr>
            <p:ph idx="1"/>
          </p:nvPr>
        </p:nvSpPr>
        <p:spPr>
          <a:xfrm>
            <a:off x="623392" y="1844824"/>
            <a:ext cx="8280920" cy="4427960"/>
          </a:xfrm>
        </p:spPr>
        <p:txBody>
          <a:bodyPr>
            <a:normAutofit lnSpcReduction="10000"/>
          </a:bodyPr>
          <a:lstStyle/>
          <a:p>
            <a:r>
              <a:rPr lang="en-GB" dirty="0"/>
              <a:t>Explain the FMD requirements</a:t>
            </a:r>
          </a:p>
          <a:p>
            <a:r>
              <a:rPr lang="en-GB" dirty="0"/>
              <a:t>How the authenticity of products will be checked</a:t>
            </a:r>
          </a:p>
          <a:p>
            <a:r>
              <a:rPr lang="en-GB" dirty="0"/>
              <a:t>The implications of Brexit</a:t>
            </a:r>
          </a:p>
          <a:p>
            <a:r>
              <a:rPr lang="en-GB" dirty="0"/>
              <a:t>The responsibilities of pharmacies and how it will work in practice</a:t>
            </a:r>
          </a:p>
          <a:p>
            <a:r>
              <a:rPr lang="en-GB" dirty="0"/>
              <a:t>Funding issues</a:t>
            </a:r>
          </a:p>
          <a:p>
            <a:r>
              <a:rPr lang="en-GB" dirty="0"/>
              <a:t>What contractors need to do now </a:t>
            </a:r>
          </a:p>
          <a:p>
            <a:endParaRPr lang="en-GB" dirty="0"/>
          </a:p>
        </p:txBody>
      </p:sp>
      <p:pic>
        <p:nvPicPr>
          <p:cNvPr id="4" name="Picture 3">
            <a:extLst>
              <a:ext uri="{FF2B5EF4-FFF2-40B4-BE49-F238E27FC236}">
                <a16:creationId xmlns:a16="http://schemas.microsoft.com/office/drawing/2014/main" id="{FF43962C-3C14-46FC-8B03-1FD0BB44D31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976320" y="1907773"/>
            <a:ext cx="2783911" cy="3042453"/>
          </a:xfrm>
          <a:prstGeom prst="rect">
            <a:avLst/>
          </a:prstGeom>
        </p:spPr>
      </p:pic>
    </p:spTree>
    <p:extLst>
      <p:ext uri="{BB962C8B-B14F-4D97-AF65-F5344CB8AC3E}">
        <p14:creationId xmlns:p14="http://schemas.microsoft.com/office/powerpoint/2010/main" val="2965797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DF035-574B-4298-A8B9-472ACB0368E3}"/>
              </a:ext>
            </a:extLst>
          </p:cNvPr>
          <p:cNvSpPr>
            <a:spLocks noGrp="1"/>
          </p:cNvSpPr>
          <p:nvPr>
            <p:ph type="title"/>
          </p:nvPr>
        </p:nvSpPr>
        <p:spPr/>
        <p:txBody>
          <a:bodyPr/>
          <a:lstStyle/>
          <a:p>
            <a:r>
              <a:rPr lang="en-GB" dirty="0"/>
              <a:t>The Directive</a:t>
            </a:r>
          </a:p>
        </p:txBody>
      </p:sp>
      <p:sp>
        <p:nvSpPr>
          <p:cNvPr id="3" name="Content Placeholder 2">
            <a:extLst>
              <a:ext uri="{FF2B5EF4-FFF2-40B4-BE49-F238E27FC236}">
                <a16:creationId xmlns:a16="http://schemas.microsoft.com/office/drawing/2014/main" id="{B658235A-7554-482E-AE5A-B8EB929F095E}"/>
              </a:ext>
            </a:extLst>
          </p:cNvPr>
          <p:cNvSpPr>
            <a:spLocks noGrp="1"/>
          </p:cNvSpPr>
          <p:nvPr>
            <p:ph idx="1"/>
          </p:nvPr>
        </p:nvSpPr>
        <p:spPr>
          <a:xfrm>
            <a:off x="623392" y="2060848"/>
            <a:ext cx="8784976" cy="4320480"/>
          </a:xfrm>
        </p:spPr>
        <p:txBody>
          <a:bodyPr>
            <a:normAutofit/>
          </a:bodyPr>
          <a:lstStyle/>
          <a:p>
            <a:pPr marL="0" indent="0">
              <a:buNone/>
            </a:pPr>
            <a:r>
              <a:rPr lang="en-GB" dirty="0"/>
              <a:t>“Safety features should allow verification of the authenticity and identification of individual packs, and provide evidence of tampering.”</a:t>
            </a:r>
          </a:p>
          <a:p>
            <a:pPr marL="0" indent="0" algn="r">
              <a:buNone/>
            </a:pPr>
            <a:r>
              <a:rPr lang="en-GB" dirty="0"/>
              <a:t>Directive 2011/62/EU, Para 11</a:t>
            </a:r>
          </a:p>
        </p:txBody>
      </p:sp>
      <p:pic>
        <p:nvPicPr>
          <p:cNvPr id="4" name="Picture 3">
            <a:extLst>
              <a:ext uri="{FF2B5EF4-FFF2-40B4-BE49-F238E27FC236}">
                <a16:creationId xmlns:a16="http://schemas.microsoft.com/office/drawing/2014/main" id="{120A9AF1-7565-4549-8DBB-38030150D0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40416" y="2060848"/>
            <a:ext cx="1956238" cy="238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4338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81548A5-7A5A-4F20-810D-DB0F99F2CEB1}"/>
              </a:ext>
            </a:extLst>
          </p:cNvPr>
          <p:cNvSpPr/>
          <p:nvPr/>
        </p:nvSpPr>
        <p:spPr>
          <a:xfrm>
            <a:off x="2639616" y="5157192"/>
            <a:ext cx="7344816" cy="1152128"/>
          </a:xfrm>
          <a:prstGeom prst="roundRect">
            <a:avLst/>
          </a:prstGeom>
          <a:solidFill>
            <a:schemeClr val="accent2">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48DF035-574B-4298-A8B9-472ACB0368E3}"/>
              </a:ext>
            </a:extLst>
          </p:cNvPr>
          <p:cNvSpPr>
            <a:spLocks noGrp="1"/>
          </p:cNvSpPr>
          <p:nvPr>
            <p:ph type="title"/>
          </p:nvPr>
        </p:nvSpPr>
        <p:spPr/>
        <p:txBody>
          <a:bodyPr/>
          <a:lstStyle/>
          <a:p>
            <a:r>
              <a:rPr lang="en-GB" dirty="0"/>
              <a:t>The Delegated Regulations</a:t>
            </a:r>
          </a:p>
        </p:txBody>
      </p:sp>
      <p:sp>
        <p:nvSpPr>
          <p:cNvPr id="3" name="Content Placeholder 2">
            <a:extLst>
              <a:ext uri="{FF2B5EF4-FFF2-40B4-BE49-F238E27FC236}">
                <a16:creationId xmlns:a16="http://schemas.microsoft.com/office/drawing/2014/main" id="{B658235A-7554-482E-AE5A-B8EB929F095E}"/>
              </a:ext>
            </a:extLst>
          </p:cNvPr>
          <p:cNvSpPr>
            <a:spLocks noGrp="1"/>
          </p:cNvSpPr>
          <p:nvPr>
            <p:ph idx="1"/>
          </p:nvPr>
        </p:nvSpPr>
        <p:spPr>
          <a:xfrm>
            <a:off x="623392" y="1844824"/>
            <a:ext cx="11305256" cy="4464496"/>
          </a:xfrm>
        </p:spPr>
        <p:txBody>
          <a:bodyPr>
            <a:normAutofit lnSpcReduction="10000"/>
          </a:bodyPr>
          <a:lstStyle/>
          <a:p>
            <a:pPr marL="0" indent="0">
              <a:buNone/>
            </a:pPr>
            <a:r>
              <a:rPr lang="en-GB" dirty="0"/>
              <a:t>“</a:t>
            </a:r>
            <a:r>
              <a:rPr lang="en-GB" b="1" dirty="0"/>
              <a:t>Persons authorised or entitled to supply medicinal products </a:t>
            </a:r>
            <a:r>
              <a:rPr lang="en-GB" dirty="0"/>
              <a:t>to the public shall verify the safety features and decommission the unique identifier of any medicinal product bearing the safety features they supply to the public </a:t>
            </a:r>
            <a:r>
              <a:rPr lang="en-GB" b="1" dirty="0"/>
              <a:t>at the time of supplying it to the public</a:t>
            </a:r>
            <a:r>
              <a:rPr lang="en-GB" dirty="0"/>
              <a:t>.”</a:t>
            </a:r>
          </a:p>
          <a:p>
            <a:pPr marL="0" indent="0" algn="r">
              <a:buNone/>
            </a:pPr>
            <a:r>
              <a:rPr lang="en-GB" dirty="0"/>
              <a:t>Delegated Regulation 2016/161, Article 25(1)</a:t>
            </a:r>
          </a:p>
          <a:p>
            <a:pPr marL="0" indent="0">
              <a:buNone/>
            </a:pPr>
            <a:endParaRPr lang="en-GB" dirty="0"/>
          </a:p>
          <a:p>
            <a:pPr marL="0" indent="0" algn="ctr">
              <a:buNone/>
            </a:pPr>
            <a:r>
              <a:rPr lang="en-GB" dirty="0"/>
              <a:t>Implementation must be undertaken by</a:t>
            </a:r>
          </a:p>
          <a:p>
            <a:pPr marL="0" indent="0" algn="ctr">
              <a:buNone/>
            </a:pPr>
            <a:r>
              <a:rPr lang="en-GB" b="1" dirty="0"/>
              <a:t>Saturday 9th February 2019</a:t>
            </a:r>
          </a:p>
        </p:txBody>
      </p:sp>
    </p:spTree>
    <p:extLst>
      <p:ext uri="{BB962C8B-B14F-4D97-AF65-F5344CB8AC3E}">
        <p14:creationId xmlns:p14="http://schemas.microsoft.com/office/powerpoint/2010/main" val="764788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DF035-574B-4298-A8B9-472ACB0368E3}"/>
              </a:ext>
            </a:extLst>
          </p:cNvPr>
          <p:cNvSpPr>
            <a:spLocks noGrp="1"/>
          </p:cNvSpPr>
          <p:nvPr>
            <p:ph type="title"/>
          </p:nvPr>
        </p:nvSpPr>
        <p:spPr/>
        <p:txBody>
          <a:bodyPr/>
          <a:lstStyle/>
          <a:p>
            <a:r>
              <a:rPr lang="en-GB" dirty="0"/>
              <a:t>The two safety features</a:t>
            </a:r>
          </a:p>
        </p:txBody>
      </p:sp>
      <p:sp>
        <p:nvSpPr>
          <p:cNvPr id="3" name="Content Placeholder 2">
            <a:extLst>
              <a:ext uri="{FF2B5EF4-FFF2-40B4-BE49-F238E27FC236}">
                <a16:creationId xmlns:a16="http://schemas.microsoft.com/office/drawing/2014/main" id="{B658235A-7554-482E-AE5A-B8EB929F095E}"/>
              </a:ext>
            </a:extLst>
          </p:cNvPr>
          <p:cNvSpPr>
            <a:spLocks noGrp="1"/>
          </p:cNvSpPr>
          <p:nvPr>
            <p:ph idx="1"/>
          </p:nvPr>
        </p:nvSpPr>
        <p:spPr>
          <a:xfrm>
            <a:off x="623392" y="1844824"/>
            <a:ext cx="7200800" cy="4608512"/>
          </a:xfrm>
        </p:spPr>
        <p:txBody>
          <a:bodyPr>
            <a:normAutofit lnSpcReduction="10000"/>
          </a:bodyPr>
          <a:lstStyle/>
          <a:p>
            <a:pPr marL="285750" indent="-285750"/>
            <a:r>
              <a:rPr lang="en-GB" dirty="0"/>
              <a:t>All packs of almost all </a:t>
            </a:r>
            <a:r>
              <a:rPr lang="en-GB" b="1" dirty="0"/>
              <a:t>prescription medicines</a:t>
            </a:r>
            <a:r>
              <a:rPr lang="en-GB" dirty="0"/>
              <a:t>* will have to have two safety features:</a:t>
            </a:r>
          </a:p>
          <a:p>
            <a:pPr lvl="1"/>
            <a:r>
              <a:rPr lang="en-GB" sz="3200" dirty="0"/>
              <a:t>Visual </a:t>
            </a:r>
            <a:r>
              <a:rPr lang="en-GB" sz="3200" b="1" dirty="0"/>
              <a:t>anti-tampering device</a:t>
            </a:r>
            <a:endParaRPr lang="en-GB" sz="3200" dirty="0"/>
          </a:p>
          <a:p>
            <a:pPr lvl="1"/>
            <a:r>
              <a:rPr lang="en-GB" sz="3200" b="1" dirty="0"/>
              <a:t>Unique identifiers </a:t>
            </a:r>
            <a:r>
              <a:rPr lang="en-GB" sz="3200" dirty="0"/>
              <a:t>(serial numbers) plus product ID, expiry date and batch number in a 2D barcode</a:t>
            </a:r>
          </a:p>
          <a:p>
            <a:pPr lvl="1"/>
            <a:endParaRPr lang="en-GB" sz="3200" dirty="0"/>
          </a:p>
          <a:p>
            <a:pPr marL="0" indent="0">
              <a:buNone/>
            </a:pPr>
            <a:r>
              <a:rPr lang="en-GB" sz="1800" dirty="0"/>
              <a:t>* homoeopathic products, radionuclides, gases, advanced cell therapies, intravenous products, specials are excluded. OTC omeprazole is included.</a:t>
            </a:r>
          </a:p>
        </p:txBody>
      </p:sp>
      <p:pic>
        <p:nvPicPr>
          <p:cNvPr id="4" name="Picture 2">
            <a:extLst>
              <a:ext uri="{FF2B5EF4-FFF2-40B4-BE49-F238E27FC236}">
                <a16:creationId xmlns:a16="http://schemas.microsoft.com/office/drawing/2014/main" id="{C9388BB2-6249-40F6-A391-4B95E7FF0A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5292" y="4293096"/>
            <a:ext cx="1880112" cy="2015897"/>
          </a:xfrm>
          <a:prstGeom prst="rect">
            <a:avLst/>
          </a:prstGeom>
          <a:noFill/>
          <a:ln w="19050">
            <a:solidFill>
              <a:schemeClr val="tx1">
                <a:lumMod val="65000"/>
                <a:lumOff val="3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3">
            <a:extLst>
              <a:ext uri="{FF2B5EF4-FFF2-40B4-BE49-F238E27FC236}">
                <a16:creationId xmlns:a16="http://schemas.microsoft.com/office/drawing/2014/main" id="{AB9146D2-EF01-4ADE-A115-6D33D6D761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0456" y="2924944"/>
            <a:ext cx="1820388" cy="1989727"/>
          </a:xfrm>
          <a:prstGeom prst="rect">
            <a:avLst/>
          </a:prstGeom>
          <a:noFill/>
          <a:ln w="19050">
            <a:solidFill>
              <a:schemeClr val="tx1">
                <a:lumMod val="65000"/>
                <a:lumOff val="3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5">
            <a:extLst>
              <a:ext uri="{FF2B5EF4-FFF2-40B4-BE49-F238E27FC236}">
                <a16:creationId xmlns:a16="http://schemas.microsoft.com/office/drawing/2014/main" id="{2A161C23-646C-495C-9A9B-75A5B917E03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408" t="2453" b="11295"/>
          <a:stretch/>
        </p:blipFill>
        <p:spPr bwMode="auto">
          <a:xfrm>
            <a:off x="7690541" y="2204864"/>
            <a:ext cx="2362190" cy="1877962"/>
          </a:xfrm>
          <a:prstGeom prst="rect">
            <a:avLst/>
          </a:prstGeom>
          <a:noFill/>
          <a:ln w="19050">
            <a:solidFill>
              <a:schemeClr val="tx1">
                <a:lumMod val="65000"/>
                <a:lumOff val="3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39811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DF035-574B-4298-A8B9-472ACB0368E3}"/>
              </a:ext>
            </a:extLst>
          </p:cNvPr>
          <p:cNvSpPr>
            <a:spLocks noGrp="1"/>
          </p:cNvSpPr>
          <p:nvPr>
            <p:ph type="title"/>
          </p:nvPr>
        </p:nvSpPr>
        <p:spPr/>
        <p:txBody>
          <a:bodyPr/>
          <a:lstStyle/>
          <a:p>
            <a:r>
              <a:rPr lang="en-GB" dirty="0"/>
              <a:t>Checking authenticity…</a:t>
            </a:r>
          </a:p>
        </p:txBody>
      </p:sp>
      <p:sp>
        <p:nvSpPr>
          <p:cNvPr id="3" name="Content Placeholder 2">
            <a:extLst>
              <a:ext uri="{FF2B5EF4-FFF2-40B4-BE49-F238E27FC236}">
                <a16:creationId xmlns:a16="http://schemas.microsoft.com/office/drawing/2014/main" id="{B658235A-7554-482E-AE5A-B8EB929F095E}"/>
              </a:ext>
            </a:extLst>
          </p:cNvPr>
          <p:cNvSpPr>
            <a:spLocks noGrp="1"/>
          </p:cNvSpPr>
          <p:nvPr>
            <p:ph idx="1"/>
          </p:nvPr>
        </p:nvSpPr>
        <p:spPr>
          <a:xfrm>
            <a:off x="623392" y="1844824"/>
            <a:ext cx="11017224" cy="4608512"/>
          </a:xfrm>
        </p:spPr>
        <p:txBody>
          <a:bodyPr>
            <a:normAutofit lnSpcReduction="10000"/>
          </a:bodyPr>
          <a:lstStyle/>
          <a:p>
            <a:pPr marL="285750" indent="-285750"/>
            <a:r>
              <a:rPr lang="en-GB" dirty="0"/>
              <a:t>Authenticity is checked in two ways:</a:t>
            </a:r>
          </a:p>
          <a:p>
            <a:pPr lvl="1"/>
            <a:r>
              <a:rPr lang="en-GB" sz="3200" b="1" dirty="0"/>
              <a:t>Visual inspection </a:t>
            </a:r>
            <a:r>
              <a:rPr lang="en-GB" sz="3200" dirty="0"/>
              <a:t>of the tamper-evident features</a:t>
            </a:r>
          </a:p>
          <a:p>
            <a:pPr lvl="1"/>
            <a:r>
              <a:rPr lang="en-GB" sz="3200" b="1" dirty="0"/>
              <a:t>Scanning and checking </a:t>
            </a:r>
            <a:r>
              <a:rPr lang="en-GB" sz="3200" dirty="0"/>
              <a:t>unique identifiers against databases at EU and national levels</a:t>
            </a:r>
          </a:p>
          <a:p>
            <a:r>
              <a:rPr lang="en-GB" sz="3600" dirty="0"/>
              <a:t>Two actions to take when scanning a product…</a:t>
            </a:r>
          </a:p>
          <a:p>
            <a:pPr lvl="1"/>
            <a:r>
              <a:rPr lang="en-GB" sz="3200" b="1" dirty="0"/>
              <a:t>Verify</a:t>
            </a:r>
            <a:r>
              <a:rPr lang="en-GB" sz="3200" dirty="0"/>
              <a:t> – check whether the product is listed in the hub (can be done multiple times as and when required)</a:t>
            </a:r>
          </a:p>
          <a:p>
            <a:pPr lvl="1"/>
            <a:r>
              <a:rPr lang="en-GB" sz="3200" b="1" dirty="0"/>
              <a:t>Decommission</a:t>
            </a:r>
            <a:r>
              <a:rPr lang="en-GB" sz="3200" dirty="0"/>
              <a:t> – mark the product as supplied to a patient (or other end user)</a:t>
            </a:r>
          </a:p>
          <a:p>
            <a:endParaRPr lang="en-GB" dirty="0"/>
          </a:p>
        </p:txBody>
      </p:sp>
    </p:spTree>
    <p:extLst>
      <p:ext uri="{BB962C8B-B14F-4D97-AF65-F5344CB8AC3E}">
        <p14:creationId xmlns:p14="http://schemas.microsoft.com/office/powerpoint/2010/main" val="1818688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265772"/>
            <a:ext cx="9865096" cy="1019666"/>
          </a:xfrm>
        </p:spPr>
        <p:txBody>
          <a:bodyPr/>
          <a:lstStyle/>
          <a:p>
            <a:r>
              <a:rPr lang="en-GB" dirty="0"/>
              <a:t>Scanning and checking unique identifiers</a:t>
            </a:r>
          </a:p>
        </p:txBody>
      </p:sp>
      <p:sp>
        <p:nvSpPr>
          <p:cNvPr id="17" name="TextBox 16"/>
          <p:cNvSpPr txBox="1"/>
          <p:nvPr/>
        </p:nvSpPr>
        <p:spPr>
          <a:xfrm>
            <a:off x="2143126" y="1350675"/>
            <a:ext cx="1905000" cy="584775"/>
          </a:xfrm>
          <a:prstGeom prst="rect">
            <a:avLst/>
          </a:prstGeom>
          <a:noFill/>
        </p:spPr>
        <p:txBody>
          <a:bodyPr wrap="square" rtlCol="0">
            <a:spAutoFit/>
          </a:bodyPr>
          <a:lstStyle/>
          <a:p>
            <a:pPr algn="ctr"/>
            <a:r>
              <a:rPr lang="en-GB" sz="1600" b="1" dirty="0"/>
              <a:t>Manufacturers </a:t>
            </a:r>
            <a:r>
              <a:rPr lang="en-GB" sz="1600" dirty="0"/>
              <a:t>(brands or generics)</a:t>
            </a:r>
          </a:p>
        </p:txBody>
      </p:sp>
      <p:sp>
        <p:nvSpPr>
          <p:cNvPr id="3" name="Cloud 2"/>
          <p:cNvSpPr/>
          <p:nvPr/>
        </p:nvSpPr>
        <p:spPr>
          <a:xfrm>
            <a:off x="4410075" y="1352551"/>
            <a:ext cx="2724150" cy="1343025"/>
          </a:xfrm>
          <a:prstGeom prst="cloud">
            <a:avLst/>
          </a:prstGeom>
          <a:solidFill>
            <a:srgbClr val="5B518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t>European Hub</a:t>
            </a:r>
          </a:p>
        </p:txBody>
      </p:sp>
      <p:sp>
        <p:nvSpPr>
          <p:cNvPr id="41" name="TextBox 40"/>
          <p:cNvSpPr txBox="1"/>
          <p:nvPr/>
        </p:nvSpPr>
        <p:spPr>
          <a:xfrm>
            <a:off x="7506327" y="1473783"/>
            <a:ext cx="1858053" cy="338554"/>
          </a:xfrm>
          <a:prstGeom prst="rect">
            <a:avLst/>
          </a:prstGeom>
          <a:noFill/>
        </p:spPr>
        <p:txBody>
          <a:bodyPr wrap="square" rtlCol="0">
            <a:spAutoFit/>
          </a:bodyPr>
          <a:lstStyle/>
          <a:p>
            <a:pPr algn="ctr"/>
            <a:r>
              <a:rPr lang="en-GB" sz="1600" b="1" dirty="0"/>
              <a:t>Parallel traders</a:t>
            </a:r>
          </a:p>
        </p:txBody>
      </p:sp>
      <p:sp>
        <p:nvSpPr>
          <p:cNvPr id="42" name="Cloud 41"/>
          <p:cNvSpPr/>
          <p:nvPr/>
        </p:nvSpPr>
        <p:spPr>
          <a:xfrm>
            <a:off x="2162176" y="2819398"/>
            <a:ext cx="1885950" cy="929787"/>
          </a:xfrm>
          <a:prstGeom prst="cloud">
            <a:avLst/>
          </a:prstGeom>
          <a:blipFill dpi="0"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t>UK hub</a:t>
            </a:r>
          </a:p>
        </p:txBody>
      </p:sp>
      <p:sp>
        <p:nvSpPr>
          <p:cNvPr id="43" name="Cloud 42"/>
          <p:cNvSpPr/>
          <p:nvPr/>
        </p:nvSpPr>
        <p:spPr>
          <a:xfrm>
            <a:off x="5838825" y="3884367"/>
            <a:ext cx="1885950" cy="929787"/>
          </a:xfrm>
          <a:prstGeom prst="cloud">
            <a:avLst/>
          </a:prstGeom>
          <a:solidFill>
            <a:schemeClr val="tx2">
              <a:lumMod val="60000"/>
              <a:lumOff val="4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t>Other national system</a:t>
            </a:r>
          </a:p>
        </p:txBody>
      </p:sp>
      <p:sp>
        <p:nvSpPr>
          <p:cNvPr id="44" name="Cloud 43"/>
          <p:cNvSpPr/>
          <p:nvPr/>
        </p:nvSpPr>
        <p:spPr>
          <a:xfrm>
            <a:off x="3800476" y="3501534"/>
            <a:ext cx="1885950" cy="929787"/>
          </a:xfrm>
          <a:prstGeom prst="cloud">
            <a:avLst/>
          </a:prstGeom>
          <a:solidFill>
            <a:schemeClr val="tx2">
              <a:lumMod val="40000"/>
              <a:lumOff val="6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t>Other national system</a:t>
            </a:r>
          </a:p>
        </p:txBody>
      </p:sp>
      <p:sp>
        <p:nvSpPr>
          <p:cNvPr id="45" name="Cloud 44"/>
          <p:cNvSpPr/>
          <p:nvPr/>
        </p:nvSpPr>
        <p:spPr>
          <a:xfrm>
            <a:off x="7323027" y="2956409"/>
            <a:ext cx="1885950" cy="929787"/>
          </a:xfrm>
          <a:prstGeom prst="cloud">
            <a:avLst/>
          </a:prstGeom>
          <a:solidFill>
            <a:schemeClr val="tx2">
              <a:lumMod val="40000"/>
              <a:lumOff val="6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t>Other national system</a:t>
            </a:r>
          </a:p>
        </p:txBody>
      </p:sp>
      <p:sp>
        <p:nvSpPr>
          <p:cNvPr id="46" name="TextBox 45"/>
          <p:cNvSpPr txBox="1"/>
          <p:nvPr/>
        </p:nvSpPr>
        <p:spPr>
          <a:xfrm>
            <a:off x="2852400" y="4977933"/>
            <a:ext cx="1195727" cy="338554"/>
          </a:xfrm>
          <a:prstGeom prst="rect">
            <a:avLst/>
          </a:prstGeom>
          <a:noFill/>
        </p:spPr>
        <p:txBody>
          <a:bodyPr wrap="square" rtlCol="0">
            <a:spAutoFit/>
          </a:bodyPr>
          <a:lstStyle/>
          <a:p>
            <a:pPr algn="ctr"/>
            <a:r>
              <a:rPr lang="en-GB" sz="1600" b="1" dirty="0"/>
              <a:t>Pharmacies</a:t>
            </a:r>
          </a:p>
        </p:txBody>
      </p:sp>
      <p:sp>
        <p:nvSpPr>
          <p:cNvPr id="51" name="TextBox 50"/>
          <p:cNvSpPr txBox="1"/>
          <p:nvPr/>
        </p:nvSpPr>
        <p:spPr>
          <a:xfrm>
            <a:off x="4152902" y="4985285"/>
            <a:ext cx="1276351" cy="338554"/>
          </a:xfrm>
          <a:prstGeom prst="rect">
            <a:avLst/>
          </a:prstGeom>
          <a:noFill/>
        </p:spPr>
        <p:txBody>
          <a:bodyPr wrap="square" rtlCol="0">
            <a:spAutoFit/>
          </a:bodyPr>
          <a:lstStyle/>
          <a:p>
            <a:pPr algn="ctr"/>
            <a:r>
              <a:rPr lang="en-GB" sz="1600" b="1" dirty="0"/>
              <a:t>Wholesalers</a:t>
            </a:r>
          </a:p>
        </p:txBody>
      </p:sp>
      <p:sp>
        <p:nvSpPr>
          <p:cNvPr id="8" name="Up-Down Arrow 7"/>
          <p:cNvSpPr/>
          <p:nvPr/>
        </p:nvSpPr>
        <p:spPr>
          <a:xfrm rot="3290898">
            <a:off x="4227769" y="1997333"/>
            <a:ext cx="190499" cy="1400172"/>
          </a:xfrm>
          <a:prstGeom prst="upDownArrow">
            <a:avLst>
              <a:gd name="adj1" fmla="val 36047"/>
              <a:gd name="adj2" fmla="val 98837"/>
            </a:avLst>
          </a:prstGeom>
          <a:solidFill>
            <a:srgbClr val="5196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2" name="Up-Down Arrow 51"/>
          <p:cNvSpPr/>
          <p:nvPr/>
        </p:nvSpPr>
        <p:spPr>
          <a:xfrm rot="966816">
            <a:off x="5113387" y="2350080"/>
            <a:ext cx="190499" cy="1400172"/>
          </a:xfrm>
          <a:prstGeom prst="upDownArrow">
            <a:avLst>
              <a:gd name="adj1" fmla="val 36047"/>
              <a:gd name="adj2" fmla="val 98837"/>
            </a:avLst>
          </a:prstGeom>
          <a:solidFill>
            <a:srgbClr val="5196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3" name="Up-Down Arrow 52"/>
          <p:cNvSpPr/>
          <p:nvPr/>
        </p:nvSpPr>
        <p:spPr>
          <a:xfrm rot="21049577">
            <a:off x="6107973" y="2336413"/>
            <a:ext cx="190499" cy="1788200"/>
          </a:xfrm>
          <a:prstGeom prst="upDownArrow">
            <a:avLst>
              <a:gd name="adj1" fmla="val 36047"/>
              <a:gd name="adj2" fmla="val 98837"/>
            </a:avLst>
          </a:prstGeom>
          <a:solidFill>
            <a:srgbClr val="5196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4" name="Up-Down Arrow 53"/>
          <p:cNvSpPr/>
          <p:nvPr/>
        </p:nvSpPr>
        <p:spPr>
          <a:xfrm rot="19095359">
            <a:off x="7096259" y="1873924"/>
            <a:ext cx="190499" cy="1682366"/>
          </a:xfrm>
          <a:prstGeom prst="upDownArrow">
            <a:avLst>
              <a:gd name="adj1" fmla="val 36047"/>
              <a:gd name="adj2" fmla="val 98837"/>
            </a:avLst>
          </a:prstGeom>
          <a:solidFill>
            <a:srgbClr val="5196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Down Arrow 9"/>
          <p:cNvSpPr/>
          <p:nvPr/>
        </p:nvSpPr>
        <p:spPr>
          <a:xfrm rot="17487552">
            <a:off x="4204021" y="1512255"/>
            <a:ext cx="175362" cy="669888"/>
          </a:xfrm>
          <a:prstGeom prst="downArrow">
            <a:avLst>
              <a:gd name="adj1" fmla="val 32808"/>
              <a:gd name="adj2" fmla="val 116175"/>
            </a:avLst>
          </a:prstGeom>
          <a:solidFill>
            <a:srgbClr val="C31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5" name="Down Arrow 54"/>
          <p:cNvSpPr/>
          <p:nvPr/>
        </p:nvSpPr>
        <p:spPr>
          <a:xfrm rot="4736547">
            <a:off x="7220771" y="1323417"/>
            <a:ext cx="204512" cy="858661"/>
          </a:xfrm>
          <a:prstGeom prst="downArrow">
            <a:avLst>
              <a:gd name="adj1" fmla="val 32808"/>
              <a:gd name="adj2" fmla="val 116175"/>
            </a:avLst>
          </a:prstGeom>
          <a:solidFill>
            <a:srgbClr val="C31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21" name="Straight Arrow Connector 20"/>
          <p:cNvCxnSpPr/>
          <p:nvPr/>
        </p:nvCxnSpPr>
        <p:spPr>
          <a:xfrm flipV="1">
            <a:off x="3695766" y="4219575"/>
            <a:ext cx="438084" cy="758358"/>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51" idx="0"/>
          </p:cNvCxnSpPr>
          <p:nvPr/>
        </p:nvCxnSpPr>
        <p:spPr>
          <a:xfrm flipH="1" flipV="1">
            <a:off x="4743451" y="4349259"/>
            <a:ext cx="47626" cy="636026"/>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1675724" y="4033793"/>
            <a:ext cx="1195727" cy="338554"/>
          </a:xfrm>
          <a:prstGeom prst="rect">
            <a:avLst/>
          </a:prstGeom>
          <a:noFill/>
        </p:spPr>
        <p:txBody>
          <a:bodyPr wrap="square" rtlCol="0">
            <a:spAutoFit/>
          </a:bodyPr>
          <a:lstStyle/>
          <a:p>
            <a:pPr algn="ctr"/>
            <a:r>
              <a:rPr lang="en-GB" sz="1600" b="1" dirty="0"/>
              <a:t>Pharmacies</a:t>
            </a:r>
          </a:p>
        </p:txBody>
      </p:sp>
      <p:sp>
        <p:nvSpPr>
          <p:cNvPr id="59" name="TextBox 58"/>
          <p:cNvSpPr txBox="1"/>
          <p:nvPr/>
        </p:nvSpPr>
        <p:spPr>
          <a:xfrm>
            <a:off x="2524126" y="4325030"/>
            <a:ext cx="1276351" cy="338554"/>
          </a:xfrm>
          <a:prstGeom prst="rect">
            <a:avLst/>
          </a:prstGeom>
          <a:noFill/>
        </p:spPr>
        <p:txBody>
          <a:bodyPr wrap="square" rtlCol="0">
            <a:spAutoFit/>
          </a:bodyPr>
          <a:lstStyle/>
          <a:p>
            <a:pPr algn="ctr"/>
            <a:r>
              <a:rPr lang="en-GB" sz="1600" b="1" dirty="0"/>
              <a:t>Wholesalers</a:t>
            </a:r>
          </a:p>
        </p:txBody>
      </p:sp>
      <p:cxnSp>
        <p:nvCxnSpPr>
          <p:cNvPr id="60" name="Straight Arrow Connector 59"/>
          <p:cNvCxnSpPr>
            <a:stCxn id="58" idx="0"/>
          </p:cNvCxnSpPr>
          <p:nvPr/>
        </p:nvCxnSpPr>
        <p:spPr>
          <a:xfrm flipV="1">
            <a:off x="2273588" y="3501533"/>
            <a:ext cx="291379" cy="532260"/>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a:stCxn id="59" idx="0"/>
          </p:cNvCxnSpPr>
          <p:nvPr/>
        </p:nvCxnSpPr>
        <p:spPr>
          <a:xfrm flipH="1" flipV="1">
            <a:off x="3114675" y="3689004"/>
            <a:ext cx="47626" cy="636026"/>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sp>
        <p:nvSpPr>
          <p:cNvPr id="62" name="TextBox 61"/>
          <p:cNvSpPr txBox="1"/>
          <p:nvPr/>
        </p:nvSpPr>
        <p:spPr>
          <a:xfrm>
            <a:off x="5408163" y="5292258"/>
            <a:ext cx="1195727" cy="338554"/>
          </a:xfrm>
          <a:prstGeom prst="rect">
            <a:avLst/>
          </a:prstGeom>
          <a:noFill/>
        </p:spPr>
        <p:txBody>
          <a:bodyPr wrap="square" rtlCol="0">
            <a:spAutoFit/>
          </a:bodyPr>
          <a:lstStyle/>
          <a:p>
            <a:pPr algn="ctr"/>
            <a:r>
              <a:rPr lang="en-GB" sz="1600" b="1" dirty="0"/>
              <a:t>Pharmacies</a:t>
            </a:r>
          </a:p>
        </p:txBody>
      </p:sp>
      <p:sp>
        <p:nvSpPr>
          <p:cNvPr id="63" name="TextBox 62"/>
          <p:cNvSpPr txBox="1"/>
          <p:nvPr/>
        </p:nvSpPr>
        <p:spPr>
          <a:xfrm>
            <a:off x="6708665" y="5299610"/>
            <a:ext cx="1276351" cy="338554"/>
          </a:xfrm>
          <a:prstGeom prst="rect">
            <a:avLst/>
          </a:prstGeom>
          <a:noFill/>
        </p:spPr>
        <p:txBody>
          <a:bodyPr wrap="square" rtlCol="0">
            <a:spAutoFit/>
          </a:bodyPr>
          <a:lstStyle/>
          <a:p>
            <a:pPr algn="ctr"/>
            <a:r>
              <a:rPr lang="en-GB" sz="1600" b="1" dirty="0"/>
              <a:t>Wholesalers</a:t>
            </a:r>
          </a:p>
        </p:txBody>
      </p:sp>
      <p:cxnSp>
        <p:nvCxnSpPr>
          <p:cNvPr id="64" name="Straight Arrow Connector 63"/>
          <p:cNvCxnSpPr/>
          <p:nvPr/>
        </p:nvCxnSpPr>
        <p:spPr>
          <a:xfrm flipV="1">
            <a:off x="6006025" y="4663585"/>
            <a:ext cx="219042" cy="660255"/>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H="1" flipV="1">
            <a:off x="6882054" y="4667272"/>
            <a:ext cx="275984" cy="632338"/>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7955147" y="4506027"/>
            <a:ext cx="1195727" cy="338554"/>
          </a:xfrm>
          <a:prstGeom prst="rect">
            <a:avLst/>
          </a:prstGeom>
          <a:noFill/>
        </p:spPr>
        <p:txBody>
          <a:bodyPr wrap="square" rtlCol="0">
            <a:spAutoFit/>
          </a:bodyPr>
          <a:lstStyle/>
          <a:p>
            <a:pPr algn="ctr"/>
            <a:r>
              <a:rPr lang="en-GB" sz="1600" b="1" dirty="0"/>
              <a:t>Pharmacies</a:t>
            </a:r>
          </a:p>
        </p:txBody>
      </p:sp>
      <p:sp>
        <p:nvSpPr>
          <p:cNvPr id="67" name="TextBox 66"/>
          <p:cNvSpPr txBox="1"/>
          <p:nvPr/>
        </p:nvSpPr>
        <p:spPr>
          <a:xfrm>
            <a:off x="8618767" y="4155753"/>
            <a:ext cx="1276351" cy="338554"/>
          </a:xfrm>
          <a:prstGeom prst="rect">
            <a:avLst/>
          </a:prstGeom>
          <a:noFill/>
        </p:spPr>
        <p:txBody>
          <a:bodyPr wrap="square" rtlCol="0">
            <a:spAutoFit/>
          </a:bodyPr>
          <a:lstStyle/>
          <a:p>
            <a:pPr algn="ctr"/>
            <a:r>
              <a:rPr lang="en-GB" sz="1600" b="1" dirty="0"/>
              <a:t>Wholesalers</a:t>
            </a:r>
          </a:p>
        </p:txBody>
      </p:sp>
      <p:cxnSp>
        <p:nvCxnSpPr>
          <p:cNvPr id="68" name="Straight Arrow Connector 67"/>
          <p:cNvCxnSpPr/>
          <p:nvPr/>
        </p:nvCxnSpPr>
        <p:spPr>
          <a:xfrm flipV="1">
            <a:off x="8399724" y="3749184"/>
            <a:ext cx="35628" cy="758358"/>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flipH="1" flipV="1">
            <a:off x="8724901" y="3689005"/>
            <a:ext cx="423321" cy="513375"/>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grpSp>
        <p:nvGrpSpPr>
          <p:cNvPr id="89" name="Group 88"/>
          <p:cNvGrpSpPr/>
          <p:nvPr/>
        </p:nvGrpSpPr>
        <p:grpSpPr>
          <a:xfrm>
            <a:off x="3680256" y="5723890"/>
            <a:ext cx="5471479" cy="538228"/>
            <a:chOff x="2023724" y="5743576"/>
            <a:chExt cx="5471479" cy="538228"/>
          </a:xfrm>
        </p:grpSpPr>
        <p:sp>
          <p:nvSpPr>
            <p:cNvPr id="88" name="Rectangle 87"/>
            <p:cNvSpPr/>
            <p:nvPr/>
          </p:nvSpPr>
          <p:spPr>
            <a:xfrm>
              <a:off x="2023724" y="5743576"/>
              <a:ext cx="5471479" cy="538228"/>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6" name="Down Arrow 75"/>
            <p:cNvSpPr/>
            <p:nvPr/>
          </p:nvSpPr>
          <p:spPr>
            <a:xfrm rot="5400000">
              <a:off x="2516742" y="5488606"/>
              <a:ext cx="204512" cy="858661"/>
            </a:xfrm>
            <a:prstGeom prst="downArrow">
              <a:avLst>
                <a:gd name="adj1" fmla="val 32808"/>
                <a:gd name="adj2" fmla="val 116175"/>
              </a:avLst>
            </a:prstGeom>
            <a:solidFill>
              <a:srgbClr val="C31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7" name="Up-Down Arrow 76"/>
            <p:cNvSpPr/>
            <p:nvPr/>
          </p:nvSpPr>
          <p:spPr>
            <a:xfrm rot="5400000">
              <a:off x="3947960" y="5479119"/>
              <a:ext cx="190499" cy="877631"/>
            </a:xfrm>
            <a:prstGeom prst="upDownArrow">
              <a:avLst>
                <a:gd name="adj1" fmla="val 36047"/>
                <a:gd name="adj2" fmla="val 98837"/>
              </a:avLst>
            </a:prstGeom>
            <a:solidFill>
              <a:srgbClr val="5196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78" name="Straight Arrow Connector 77"/>
            <p:cNvCxnSpPr/>
            <p:nvPr/>
          </p:nvCxnSpPr>
          <p:spPr>
            <a:xfrm flipH="1" flipV="1">
              <a:off x="6464585" y="5913538"/>
              <a:ext cx="847405" cy="8796"/>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flipH="1">
              <a:off x="5038091" y="5917935"/>
              <a:ext cx="870428" cy="1"/>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2023724" y="6020193"/>
              <a:ext cx="1195727" cy="261610"/>
            </a:xfrm>
            <a:prstGeom prst="rect">
              <a:avLst/>
            </a:prstGeom>
            <a:noFill/>
          </p:spPr>
          <p:txBody>
            <a:bodyPr wrap="square" rtlCol="0">
              <a:spAutoFit/>
            </a:bodyPr>
            <a:lstStyle/>
            <a:p>
              <a:pPr algn="ctr"/>
              <a:r>
                <a:rPr lang="en-GB" sz="1100" dirty="0"/>
                <a:t>Data uploads</a:t>
              </a:r>
            </a:p>
          </p:txBody>
        </p:sp>
        <p:sp>
          <p:nvSpPr>
            <p:cNvPr id="85" name="TextBox 84"/>
            <p:cNvSpPr txBox="1"/>
            <p:nvPr/>
          </p:nvSpPr>
          <p:spPr>
            <a:xfrm>
              <a:off x="3458788" y="6020193"/>
              <a:ext cx="1195727" cy="261610"/>
            </a:xfrm>
            <a:prstGeom prst="rect">
              <a:avLst/>
            </a:prstGeom>
            <a:noFill/>
          </p:spPr>
          <p:txBody>
            <a:bodyPr wrap="square" rtlCol="0">
              <a:spAutoFit/>
            </a:bodyPr>
            <a:lstStyle/>
            <a:p>
              <a:pPr algn="ctr"/>
              <a:r>
                <a:rPr lang="en-GB" sz="1100" dirty="0"/>
                <a:t>Data exchange</a:t>
              </a:r>
            </a:p>
          </p:txBody>
        </p:sp>
        <p:sp>
          <p:nvSpPr>
            <p:cNvPr id="86" name="TextBox 85"/>
            <p:cNvSpPr txBox="1"/>
            <p:nvPr/>
          </p:nvSpPr>
          <p:spPr>
            <a:xfrm>
              <a:off x="4898182" y="6020193"/>
              <a:ext cx="1195727" cy="261610"/>
            </a:xfrm>
            <a:prstGeom prst="rect">
              <a:avLst/>
            </a:prstGeom>
            <a:noFill/>
          </p:spPr>
          <p:txBody>
            <a:bodyPr wrap="square" rtlCol="0">
              <a:spAutoFit/>
            </a:bodyPr>
            <a:lstStyle/>
            <a:p>
              <a:pPr algn="ctr"/>
              <a:r>
                <a:rPr lang="en-GB" sz="1100" dirty="0"/>
                <a:t>Verification</a:t>
              </a:r>
            </a:p>
          </p:txBody>
        </p:sp>
        <p:sp>
          <p:nvSpPr>
            <p:cNvPr id="87" name="TextBox 86"/>
            <p:cNvSpPr txBox="1"/>
            <p:nvPr/>
          </p:nvSpPr>
          <p:spPr>
            <a:xfrm>
              <a:off x="6299476" y="6020193"/>
              <a:ext cx="1195727" cy="261610"/>
            </a:xfrm>
            <a:prstGeom prst="rect">
              <a:avLst/>
            </a:prstGeom>
            <a:noFill/>
          </p:spPr>
          <p:txBody>
            <a:bodyPr wrap="square" rtlCol="0">
              <a:spAutoFit/>
            </a:bodyPr>
            <a:lstStyle/>
            <a:p>
              <a:pPr algn="ctr"/>
              <a:r>
                <a:rPr lang="en-GB" sz="1100" dirty="0"/>
                <a:t>Authentication</a:t>
              </a:r>
            </a:p>
          </p:txBody>
        </p:sp>
      </p:grpSp>
      <p:sp>
        <p:nvSpPr>
          <p:cNvPr id="90" name="TextBox 89"/>
          <p:cNvSpPr txBox="1"/>
          <p:nvPr/>
        </p:nvSpPr>
        <p:spPr>
          <a:xfrm>
            <a:off x="3907845" y="1289119"/>
            <a:ext cx="797016" cy="415498"/>
          </a:xfrm>
          <a:prstGeom prst="rect">
            <a:avLst/>
          </a:prstGeom>
          <a:noFill/>
        </p:spPr>
        <p:txBody>
          <a:bodyPr wrap="square" rtlCol="0">
            <a:spAutoFit/>
          </a:bodyPr>
          <a:lstStyle/>
          <a:p>
            <a:r>
              <a:rPr lang="en-GB" sz="1050" dirty="0"/>
              <a:t>Unique Identifiers</a:t>
            </a:r>
          </a:p>
        </p:txBody>
      </p:sp>
      <p:sp>
        <p:nvSpPr>
          <p:cNvPr id="47" name="TextBox 46"/>
          <p:cNvSpPr txBox="1"/>
          <p:nvPr/>
        </p:nvSpPr>
        <p:spPr>
          <a:xfrm>
            <a:off x="7051517" y="1253550"/>
            <a:ext cx="797016" cy="415498"/>
          </a:xfrm>
          <a:prstGeom prst="rect">
            <a:avLst/>
          </a:prstGeom>
          <a:noFill/>
        </p:spPr>
        <p:txBody>
          <a:bodyPr wrap="square" rtlCol="0">
            <a:spAutoFit/>
          </a:bodyPr>
          <a:lstStyle/>
          <a:p>
            <a:r>
              <a:rPr lang="en-GB" sz="1050" dirty="0"/>
              <a:t>Unique Identifiers</a:t>
            </a:r>
          </a:p>
        </p:txBody>
      </p:sp>
      <p:pic>
        <p:nvPicPr>
          <p:cNvPr id="49" name="Picture 2" descr="http://www.abpi.org.uk/media-centre/newsreleases/2017/PublishingImages/Pages/Medicines-manufacturing-can-be-high-growth-sector-for-UK-economy-of-the-future/SecurMed%20UK%20logo.png">
            <a:extLst>
              <a:ext uri="{FF2B5EF4-FFF2-40B4-BE49-F238E27FC236}">
                <a16:creationId xmlns:a16="http://schemas.microsoft.com/office/drawing/2014/main" id="{4D9C7586-0A82-44E3-9C33-C10BCDBB884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8016" y="2573613"/>
            <a:ext cx="1641414" cy="589366"/>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a:extLst>
              <a:ext uri="{FF2B5EF4-FFF2-40B4-BE49-F238E27FC236}">
                <a16:creationId xmlns:a16="http://schemas.microsoft.com/office/drawing/2014/main" id="{5A09CF92-4FAA-41A9-9D65-88996130CCE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60276" y="3205646"/>
            <a:ext cx="1138458" cy="483358"/>
          </a:xfrm>
          <a:prstGeom prst="rect">
            <a:avLst/>
          </a:prstGeom>
        </p:spPr>
      </p:pic>
      <p:pic>
        <p:nvPicPr>
          <p:cNvPr id="50" name="Picture 2">
            <a:extLst>
              <a:ext uri="{FF2B5EF4-FFF2-40B4-BE49-F238E27FC236}">
                <a16:creationId xmlns:a16="http://schemas.microsoft.com/office/drawing/2014/main" id="{681DB51D-AB67-4503-8DF9-20CA04524076}"/>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9679" b="11535"/>
          <a:stretch/>
        </p:blipFill>
        <p:spPr bwMode="auto">
          <a:xfrm>
            <a:off x="7262046" y="1800770"/>
            <a:ext cx="836930" cy="659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Picture 3">
            <a:extLst>
              <a:ext uri="{FF2B5EF4-FFF2-40B4-BE49-F238E27FC236}">
                <a16:creationId xmlns:a16="http://schemas.microsoft.com/office/drawing/2014/main" id="{0D50BD0F-A6C4-41E9-9EF2-D10837A60CA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049906" y="1822707"/>
            <a:ext cx="1322028" cy="593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830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Pentagon 25"/>
          <p:cNvSpPr/>
          <p:nvPr/>
        </p:nvSpPr>
        <p:spPr>
          <a:xfrm>
            <a:off x="2596139" y="4866415"/>
            <a:ext cx="3445308" cy="275359"/>
          </a:xfrm>
          <a:prstGeom prst="homePlate">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79375" y="184582"/>
            <a:ext cx="9731425" cy="1004924"/>
          </a:xfrm>
        </p:spPr>
        <p:txBody>
          <a:bodyPr/>
          <a:lstStyle/>
          <a:p>
            <a:r>
              <a:rPr lang="en-GB" dirty="0"/>
              <a:t>FMD timeline for the UK</a:t>
            </a:r>
          </a:p>
        </p:txBody>
      </p:sp>
      <p:sp>
        <p:nvSpPr>
          <p:cNvPr id="6" name="Pentagon 5"/>
          <p:cNvSpPr/>
          <p:nvPr/>
        </p:nvSpPr>
        <p:spPr>
          <a:xfrm>
            <a:off x="2677391" y="2791697"/>
            <a:ext cx="6837218" cy="275359"/>
          </a:xfrm>
          <a:prstGeom prst="homePlate">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Pentagon 6"/>
          <p:cNvSpPr/>
          <p:nvPr/>
        </p:nvSpPr>
        <p:spPr>
          <a:xfrm>
            <a:off x="6041447" y="4866415"/>
            <a:ext cx="5959207" cy="275359"/>
          </a:xfrm>
          <a:prstGeom prst="homePlate">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p:cNvSpPr txBox="1"/>
          <p:nvPr/>
        </p:nvSpPr>
        <p:spPr>
          <a:xfrm>
            <a:off x="3103418" y="2760098"/>
            <a:ext cx="800100" cy="338554"/>
          </a:xfrm>
          <a:prstGeom prst="rect">
            <a:avLst/>
          </a:prstGeom>
          <a:noFill/>
        </p:spPr>
        <p:txBody>
          <a:bodyPr wrap="square" rtlCol="0">
            <a:spAutoFit/>
          </a:bodyPr>
          <a:lstStyle/>
          <a:p>
            <a:r>
              <a:rPr lang="en-GB" sz="1600" b="1" dirty="0"/>
              <a:t>2011</a:t>
            </a:r>
          </a:p>
        </p:txBody>
      </p:sp>
      <p:sp>
        <p:nvSpPr>
          <p:cNvPr id="12" name="TextBox 11"/>
          <p:cNvSpPr txBox="1"/>
          <p:nvPr/>
        </p:nvSpPr>
        <p:spPr>
          <a:xfrm>
            <a:off x="5695950" y="2760969"/>
            <a:ext cx="800100" cy="338554"/>
          </a:xfrm>
          <a:prstGeom prst="rect">
            <a:avLst/>
          </a:prstGeom>
          <a:noFill/>
        </p:spPr>
        <p:txBody>
          <a:bodyPr wrap="square" rtlCol="0">
            <a:spAutoFit/>
          </a:bodyPr>
          <a:lstStyle/>
          <a:p>
            <a:r>
              <a:rPr lang="en-GB" sz="1600" b="1" dirty="0"/>
              <a:t>2014</a:t>
            </a:r>
          </a:p>
        </p:txBody>
      </p:sp>
      <p:sp>
        <p:nvSpPr>
          <p:cNvPr id="13" name="TextBox 12"/>
          <p:cNvSpPr txBox="1"/>
          <p:nvPr/>
        </p:nvSpPr>
        <p:spPr>
          <a:xfrm>
            <a:off x="8364724" y="2757946"/>
            <a:ext cx="800100" cy="338554"/>
          </a:xfrm>
          <a:prstGeom prst="rect">
            <a:avLst/>
          </a:prstGeom>
          <a:noFill/>
        </p:spPr>
        <p:txBody>
          <a:bodyPr wrap="square" rtlCol="0">
            <a:spAutoFit/>
          </a:bodyPr>
          <a:lstStyle/>
          <a:p>
            <a:r>
              <a:rPr lang="en-GB" sz="1600" b="1" dirty="0"/>
              <a:t>2016</a:t>
            </a:r>
          </a:p>
        </p:txBody>
      </p:sp>
      <p:sp>
        <p:nvSpPr>
          <p:cNvPr id="14" name="TextBox 13"/>
          <p:cNvSpPr txBox="1"/>
          <p:nvPr/>
        </p:nvSpPr>
        <p:spPr>
          <a:xfrm>
            <a:off x="3195277" y="4835502"/>
            <a:ext cx="800100" cy="338554"/>
          </a:xfrm>
          <a:prstGeom prst="rect">
            <a:avLst/>
          </a:prstGeom>
          <a:noFill/>
        </p:spPr>
        <p:txBody>
          <a:bodyPr wrap="square" rtlCol="0">
            <a:spAutoFit/>
          </a:bodyPr>
          <a:lstStyle/>
          <a:p>
            <a:r>
              <a:rPr lang="en-GB" sz="1600" b="1" dirty="0"/>
              <a:t>2016</a:t>
            </a:r>
          </a:p>
        </p:txBody>
      </p:sp>
      <p:sp>
        <p:nvSpPr>
          <p:cNvPr id="15" name="TextBox 14"/>
          <p:cNvSpPr txBox="1"/>
          <p:nvPr/>
        </p:nvSpPr>
        <p:spPr>
          <a:xfrm>
            <a:off x="8532596" y="4829715"/>
            <a:ext cx="800100" cy="338554"/>
          </a:xfrm>
          <a:prstGeom prst="rect">
            <a:avLst/>
          </a:prstGeom>
          <a:noFill/>
        </p:spPr>
        <p:txBody>
          <a:bodyPr wrap="square" rtlCol="0">
            <a:spAutoFit/>
          </a:bodyPr>
          <a:lstStyle/>
          <a:p>
            <a:r>
              <a:rPr lang="en-GB" sz="1600" b="1" dirty="0"/>
              <a:t>2019</a:t>
            </a:r>
          </a:p>
        </p:txBody>
      </p:sp>
      <p:sp>
        <p:nvSpPr>
          <p:cNvPr id="17" name="TextBox 16"/>
          <p:cNvSpPr txBox="1"/>
          <p:nvPr/>
        </p:nvSpPr>
        <p:spPr>
          <a:xfrm>
            <a:off x="2564967" y="1272021"/>
            <a:ext cx="1411289" cy="830997"/>
          </a:xfrm>
          <a:prstGeom prst="rect">
            <a:avLst/>
          </a:prstGeom>
          <a:noFill/>
        </p:spPr>
        <p:txBody>
          <a:bodyPr wrap="square" rtlCol="0">
            <a:spAutoFit/>
          </a:bodyPr>
          <a:lstStyle/>
          <a:p>
            <a:pPr algn="ctr"/>
            <a:r>
              <a:rPr lang="en-GB" sz="1600" dirty="0"/>
              <a:t>Directive 2011/62/EU adopted</a:t>
            </a:r>
          </a:p>
        </p:txBody>
      </p:sp>
      <p:cxnSp>
        <p:nvCxnSpPr>
          <p:cNvPr id="19" name="Straight Connector 18"/>
          <p:cNvCxnSpPr/>
          <p:nvPr/>
        </p:nvCxnSpPr>
        <p:spPr>
          <a:xfrm>
            <a:off x="3363191" y="2186420"/>
            <a:ext cx="0" cy="605276"/>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5249140" y="2103018"/>
            <a:ext cx="3464" cy="688679"/>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244687" y="1272021"/>
            <a:ext cx="2015835" cy="830997"/>
          </a:xfrm>
          <a:prstGeom prst="rect">
            <a:avLst/>
          </a:prstGeom>
          <a:noFill/>
        </p:spPr>
        <p:txBody>
          <a:bodyPr wrap="square" rtlCol="0">
            <a:spAutoFit/>
          </a:bodyPr>
          <a:lstStyle/>
          <a:p>
            <a:pPr algn="ctr"/>
            <a:r>
              <a:rPr lang="en-GB" sz="1600" dirty="0"/>
              <a:t>UK bodies participating in European discussions</a:t>
            </a:r>
          </a:p>
        </p:txBody>
      </p:sp>
      <p:cxnSp>
        <p:nvCxnSpPr>
          <p:cNvPr id="23" name="Straight Connector 22"/>
          <p:cNvCxnSpPr/>
          <p:nvPr/>
        </p:nvCxnSpPr>
        <p:spPr>
          <a:xfrm>
            <a:off x="7085732" y="2166684"/>
            <a:ext cx="0" cy="625012"/>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092133" y="914327"/>
            <a:ext cx="1955224" cy="1323439"/>
          </a:xfrm>
          <a:prstGeom prst="rect">
            <a:avLst/>
          </a:prstGeom>
          <a:noFill/>
        </p:spPr>
        <p:txBody>
          <a:bodyPr wrap="square" rtlCol="0">
            <a:spAutoFit/>
          </a:bodyPr>
          <a:lstStyle/>
          <a:p>
            <a:pPr algn="ctr"/>
            <a:r>
              <a:rPr lang="en-GB" sz="1600" dirty="0"/>
              <a:t>European Medicines Verification Organisation and European Hub established</a:t>
            </a:r>
          </a:p>
        </p:txBody>
      </p:sp>
      <p:cxnSp>
        <p:nvCxnSpPr>
          <p:cNvPr id="29" name="Straight Connector 28"/>
          <p:cNvCxnSpPr/>
          <p:nvPr/>
        </p:nvCxnSpPr>
        <p:spPr>
          <a:xfrm>
            <a:off x="3478675" y="4540540"/>
            <a:ext cx="1" cy="339761"/>
          </a:xfrm>
          <a:prstGeom prst="line">
            <a:avLst/>
          </a:prstGeom>
          <a:ln w="2540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982405" y="1171204"/>
            <a:ext cx="1911927" cy="1077218"/>
          </a:xfrm>
          <a:prstGeom prst="rect">
            <a:avLst/>
          </a:prstGeom>
          <a:noFill/>
        </p:spPr>
        <p:txBody>
          <a:bodyPr wrap="square" rtlCol="0">
            <a:spAutoFit/>
          </a:bodyPr>
          <a:lstStyle/>
          <a:p>
            <a:pPr algn="ctr"/>
            <a:r>
              <a:rPr lang="en-GB" sz="1600" dirty="0"/>
              <a:t>Delegated Regulation</a:t>
            </a:r>
          </a:p>
          <a:p>
            <a:pPr algn="ctr"/>
            <a:r>
              <a:rPr lang="en-GB" sz="1600" dirty="0"/>
              <a:t>2016/161</a:t>
            </a:r>
            <a:br>
              <a:rPr lang="en-GB" sz="1600" dirty="0"/>
            </a:br>
            <a:r>
              <a:rPr lang="en-GB" sz="1600" dirty="0"/>
              <a:t>published</a:t>
            </a:r>
          </a:p>
        </p:txBody>
      </p:sp>
      <p:cxnSp>
        <p:nvCxnSpPr>
          <p:cNvPr id="31" name="Straight Connector 30"/>
          <p:cNvCxnSpPr>
            <a:cxnSpLocks/>
          </p:cNvCxnSpPr>
          <p:nvPr/>
        </p:nvCxnSpPr>
        <p:spPr>
          <a:xfrm>
            <a:off x="8712660" y="4525599"/>
            <a:ext cx="0" cy="300163"/>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8327958" y="3755052"/>
            <a:ext cx="1849582" cy="830997"/>
          </a:xfrm>
          <a:prstGeom prst="rect">
            <a:avLst/>
          </a:prstGeom>
          <a:noFill/>
        </p:spPr>
        <p:txBody>
          <a:bodyPr wrap="square" rtlCol="0">
            <a:spAutoFit/>
          </a:bodyPr>
          <a:lstStyle/>
          <a:p>
            <a:r>
              <a:rPr lang="en-GB" sz="1600" dirty="0"/>
              <a:t>Full requirements of Directive start (scanning)</a:t>
            </a:r>
          </a:p>
        </p:txBody>
      </p:sp>
      <p:cxnSp>
        <p:nvCxnSpPr>
          <p:cNvPr id="28" name="Straight Connector 27"/>
          <p:cNvCxnSpPr/>
          <p:nvPr/>
        </p:nvCxnSpPr>
        <p:spPr>
          <a:xfrm>
            <a:off x="9150689" y="5159558"/>
            <a:ext cx="0" cy="454875"/>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8716239" y="5613937"/>
            <a:ext cx="924791" cy="338554"/>
          </a:xfrm>
          <a:prstGeom prst="rect">
            <a:avLst/>
          </a:prstGeom>
          <a:noFill/>
        </p:spPr>
        <p:txBody>
          <a:bodyPr wrap="square" rtlCol="0">
            <a:spAutoFit/>
          </a:bodyPr>
          <a:lstStyle/>
          <a:p>
            <a:pPr algn="ctr"/>
            <a:r>
              <a:rPr lang="en-GB" sz="1600" dirty="0" err="1">
                <a:solidFill>
                  <a:srgbClr val="C3137B"/>
                </a:solidFill>
              </a:rPr>
              <a:t>Brexit</a:t>
            </a:r>
            <a:r>
              <a:rPr lang="en-GB" sz="1600" dirty="0">
                <a:solidFill>
                  <a:srgbClr val="C3137B"/>
                </a:solidFill>
              </a:rPr>
              <a:t>?</a:t>
            </a:r>
          </a:p>
        </p:txBody>
      </p:sp>
      <p:sp>
        <p:nvSpPr>
          <p:cNvPr id="34" name="TextBox 33"/>
          <p:cNvSpPr txBox="1"/>
          <p:nvPr/>
        </p:nvSpPr>
        <p:spPr>
          <a:xfrm>
            <a:off x="4720328" y="4829715"/>
            <a:ext cx="800100" cy="338554"/>
          </a:xfrm>
          <a:prstGeom prst="rect">
            <a:avLst/>
          </a:prstGeom>
          <a:noFill/>
        </p:spPr>
        <p:txBody>
          <a:bodyPr wrap="square" rtlCol="0">
            <a:spAutoFit/>
          </a:bodyPr>
          <a:lstStyle/>
          <a:p>
            <a:r>
              <a:rPr lang="en-GB" sz="1600" b="1" dirty="0"/>
              <a:t>2017</a:t>
            </a:r>
          </a:p>
        </p:txBody>
      </p:sp>
      <p:sp>
        <p:nvSpPr>
          <p:cNvPr id="38" name="TextBox 37"/>
          <p:cNvSpPr txBox="1"/>
          <p:nvPr/>
        </p:nvSpPr>
        <p:spPr>
          <a:xfrm>
            <a:off x="3402113" y="3348473"/>
            <a:ext cx="2118315" cy="584775"/>
          </a:xfrm>
          <a:prstGeom prst="rect">
            <a:avLst/>
          </a:prstGeom>
          <a:noFill/>
        </p:spPr>
        <p:txBody>
          <a:bodyPr wrap="square" rtlCol="0">
            <a:spAutoFit/>
          </a:bodyPr>
          <a:lstStyle/>
          <a:p>
            <a:pPr algn="ctr"/>
            <a:r>
              <a:rPr lang="en-GB" sz="1600" dirty="0"/>
              <a:t>Appointment of Arvato as UK hub developer</a:t>
            </a:r>
          </a:p>
        </p:txBody>
      </p:sp>
      <p:cxnSp>
        <p:nvCxnSpPr>
          <p:cNvPr id="39" name="Straight Connector 38"/>
          <p:cNvCxnSpPr/>
          <p:nvPr/>
        </p:nvCxnSpPr>
        <p:spPr>
          <a:xfrm>
            <a:off x="4096759" y="3913670"/>
            <a:ext cx="0" cy="952744"/>
          </a:xfrm>
          <a:prstGeom prst="line">
            <a:avLst/>
          </a:prstGeom>
          <a:ln w="2540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914253" y="4829715"/>
            <a:ext cx="800100" cy="338554"/>
          </a:xfrm>
          <a:prstGeom prst="rect">
            <a:avLst/>
          </a:prstGeom>
          <a:noFill/>
        </p:spPr>
        <p:txBody>
          <a:bodyPr wrap="square" rtlCol="0">
            <a:spAutoFit/>
          </a:bodyPr>
          <a:lstStyle/>
          <a:p>
            <a:r>
              <a:rPr lang="en-GB" sz="1600" b="1" dirty="0"/>
              <a:t>2018</a:t>
            </a:r>
          </a:p>
        </p:txBody>
      </p:sp>
      <p:sp>
        <p:nvSpPr>
          <p:cNvPr id="47" name="TextBox 46"/>
          <p:cNvSpPr txBox="1"/>
          <p:nvPr/>
        </p:nvSpPr>
        <p:spPr>
          <a:xfrm>
            <a:off x="6270142" y="3525144"/>
            <a:ext cx="1162915" cy="584775"/>
          </a:xfrm>
          <a:prstGeom prst="rect">
            <a:avLst/>
          </a:prstGeom>
          <a:noFill/>
        </p:spPr>
        <p:txBody>
          <a:bodyPr wrap="square" rtlCol="0">
            <a:spAutoFit/>
          </a:bodyPr>
          <a:lstStyle/>
          <a:p>
            <a:r>
              <a:rPr lang="en-GB" sz="1600" dirty="0"/>
              <a:t>FMD pilots start in UK</a:t>
            </a:r>
          </a:p>
        </p:txBody>
      </p:sp>
      <p:sp>
        <p:nvSpPr>
          <p:cNvPr id="49" name="TextBox 48"/>
          <p:cNvSpPr txBox="1"/>
          <p:nvPr/>
        </p:nvSpPr>
        <p:spPr>
          <a:xfrm>
            <a:off x="7438178" y="5422140"/>
            <a:ext cx="1296978" cy="584775"/>
          </a:xfrm>
          <a:prstGeom prst="rect">
            <a:avLst/>
          </a:prstGeom>
          <a:noFill/>
        </p:spPr>
        <p:txBody>
          <a:bodyPr wrap="square" rtlCol="0">
            <a:spAutoFit/>
          </a:bodyPr>
          <a:lstStyle/>
          <a:p>
            <a:pPr algn="r"/>
            <a:r>
              <a:rPr lang="en-GB" sz="1600" dirty="0">
                <a:solidFill>
                  <a:srgbClr val="C3137B"/>
                </a:solidFill>
              </a:rPr>
              <a:t>FMD onboarding</a:t>
            </a:r>
          </a:p>
        </p:txBody>
      </p:sp>
      <p:cxnSp>
        <p:nvCxnSpPr>
          <p:cNvPr id="50" name="Straight Connector 49"/>
          <p:cNvCxnSpPr/>
          <p:nvPr/>
        </p:nvCxnSpPr>
        <p:spPr>
          <a:xfrm>
            <a:off x="8532596" y="5141774"/>
            <a:ext cx="0" cy="325185"/>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976320" y="2166684"/>
            <a:ext cx="0" cy="625012"/>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2586075" y="3986679"/>
            <a:ext cx="1369072" cy="584775"/>
          </a:xfrm>
          <a:prstGeom prst="rect">
            <a:avLst/>
          </a:prstGeom>
          <a:noFill/>
        </p:spPr>
        <p:txBody>
          <a:bodyPr wrap="square" rtlCol="0">
            <a:spAutoFit/>
          </a:bodyPr>
          <a:lstStyle/>
          <a:p>
            <a:pPr algn="ctr"/>
            <a:r>
              <a:rPr lang="en-GB" sz="1600" dirty="0"/>
              <a:t>SecurMed UK established</a:t>
            </a:r>
          </a:p>
        </p:txBody>
      </p:sp>
      <p:sp>
        <p:nvSpPr>
          <p:cNvPr id="44" name="TextBox 43"/>
          <p:cNvSpPr txBox="1"/>
          <p:nvPr/>
        </p:nvSpPr>
        <p:spPr>
          <a:xfrm>
            <a:off x="5405294" y="5502573"/>
            <a:ext cx="1674667" cy="584775"/>
          </a:xfrm>
          <a:prstGeom prst="rect">
            <a:avLst/>
          </a:prstGeom>
          <a:noFill/>
        </p:spPr>
        <p:txBody>
          <a:bodyPr wrap="square" rtlCol="0">
            <a:spAutoFit/>
          </a:bodyPr>
          <a:lstStyle/>
          <a:p>
            <a:pPr algn="ctr"/>
            <a:r>
              <a:rPr lang="en-GB" sz="1600" dirty="0"/>
              <a:t>FMD stock starts to appear</a:t>
            </a:r>
          </a:p>
        </p:txBody>
      </p:sp>
      <p:sp>
        <p:nvSpPr>
          <p:cNvPr id="52" name="TextBox 51"/>
          <p:cNvSpPr txBox="1"/>
          <p:nvPr/>
        </p:nvSpPr>
        <p:spPr>
          <a:xfrm>
            <a:off x="7368561" y="3843243"/>
            <a:ext cx="959397" cy="584775"/>
          </a:xfrm>
          <a:prstGeom prst="rect">
            <a:avLst/>
          </a:prstGeom>
          <a:noFill/>
        </p:spPr>
        <p:txBody>
          <a:bodyPr wrap="square" rtlCol="0">
            <a:spAutoFit/>
          </a:bodyPr>
          <a:lstStyle/>
          <a:p>
            <a:r>
              <a:rPr lang="en-GB" sz="1600" dirty="0"/>
              <a:t>IT system upgrades</a:t>
            </a:r>
          </a:p>
        </p:txBody>
      </p:sp>
      <p:cxnSp>
        <p:nvCxnSpPr>
          <p:cNvPr id="53" name="Straight Connector 52"/>
          <p:cNvCxnSpPr/>
          <p:nvPr/>
        </p:nvCxnSpPr>
        <p:spPr>
          <a:xfrm>
            <a:off x="8184232" y="4419355"/>
            <a:ext cx="0" cy="447059"/>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8" name="Elbow Connector 7"/>
          <p:cNvCxnSpPr/>
          <p:nvPr/>
        </p:nvCxnSpPr>
        <p:spPr>
          <a:xfrm rot="16200000" flipH="1">
            <a:off x="7076540" y="4074544"/>
            <a:ext cx="827880" cy="772390"/>
          </a:xfrm>
          <a:prstGeom prst="bentConnector3">
            <a:avLst>
              <a:gd name="adj1" fmla="val 50000"/>
            </a:avLst>
          </a:prstGeom>
          <a:ln w="2540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2677392" y="5584674"/>
            <a:ext cx="1881763" cy="338554"/>
          </a:xfrm>
          <a:prstGeom prst="rect">
            <a:avLst/>
          </a:prstGeom>
          <a:noFill/>
        </p:spPr>
        <p:txBody>
          <a:bodyPr wrap="square" rtlCol="0">
            <a:spAutoFit/>
          </a:bodyPr>
          <a:lstStyle/>
          <a:p>
            <a:r>
              <a:rPr lang="en-GB" sz="1600" dirty="0">
                <a:solidFill>
                  <a:srgbClr val="C3137B"/>
                </a:solidFill>
              </a:rPr>
              <a:t>EU referendum</a:t>
            </a:r>
          </a:p>
        </p:txBody>
      </p:sp>
      <p:cxnSp>
        <p:nvCxnSpPr>
          <p:cNvPr id="61" name="Straight Connector 60"/>
          <p:cNvCxnSpPr/>
          <p:nvPr/>
        </p:nvCxnSpPr>
        <p:spPr>
          <a:xfrm>
            <a:off x="3013365" y="5124304"/>
            <a:ext cx="1" cy="490129"/>
          </a:xfrm>
          <a:prstGeom prst="line">
            <a:avLst/>
          </a:prstGeom>
          <a:ln w="2540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83469FCA-3326-43BB-84D6-45DCDF1F3B1E}"/>
              </a:ext>
            </a:extLst>
          </p:cNvPr>
          <p:cNvSpPr txBox="1"/>
          <p:nvPr/>
        </p:nvSpPr>
        <p:spPr>
          <a:xfrm>
            <a:off x="9998924" y="4825762"/>
            <a:ext cx="800100" cy="338554"/>
          </a:xfrm>
          <a:prstGeom prst="rect">
            <a:avLst/>
          </a:prstGeom>
          <a:noFill/>
        </p:spPr>
        <p:txBody>
          <a:bodyPr wrap="square" rtlCol="0">
            <a:spAutoFit/>
          </a:bodyPr>
          <a:lstStyle/>
          <a:p>
            <a:r>
              <a:rPr lang="en-GB" sz="1600" b="1" dirty="0"/>
              <a:t>2020</a:t>
            </a:r>
          </a:p>
        </p:txBody>
      </p:sp>
      <p:sp>
        <p:nvSpPr>
          <p:cNvPr id="48" name="TextBox 47">
            <a:extLst>
              <a:ext uri="{FF2B5EF4-FFF2-40B4-BE49-F238E27FC236}">
                <a16:creationId xmlns:a16="http://schemas.microsoft.com/office/drawing/2014/main" id="{577293FB-CD67-4BEB-907D-146685053866}"/>
              </a:ext>
            </a:extLst>
          </p:cNvPr>
          <p:cNvSpPr txBox="1"/>
          <p:nvPr/>
        </p:nvSpPr>
        <p:spPr>
          <a:xfrm>
            <a:off x="11301906" y="4835502"/>
            <a:ext cx="800100" cy="338554"/>
          </a:xfrm>
          <a:prstGeom prst="rect">
            <a:avLst/>
          </a:prstGeom>
          <a:noFill/>
        </p:spPr>
        <p:txBody>
          <a:bodyPr wrap="square" rtlCol="0">
            <a:spAutoFit/>
          </a:bodyPr>
          <a:lstStyle/>
          <a:p>
            <a:r>
              <a:rPr lang="en-GB" sz="1600" b="1" dirty="0"/>
              <a:t>2021</a:t>
            </a:r>
          </a:p>
        </p:txBody>
      </p:sp>
      <p:sp>
        <p:nvSpPr>
          <p:cNvPr id="51" name="TextBox 50">
            <a:extLst>
              <a:ext uri="{FF2B5EF4-FFF2-40B4-BE49-F238E27FC236}">
                <a16:creationId xmlns:a16="http://schemas.microsoft.com/office/drawing/2014/main" id="{F284C374-6EA1-4545-A089-311A5DF3C87A}"/>
              </a:ext>
            </a:extLst>
          </p:cNvPr>
          <p:cNvSpPr txBox="1"/>
          <p:nvPr/>
        </p:nvSpPr>
        <p:spPr>
          <a:xfrm>
            <a:off x="10081757" y="5386995"/>
            <a:ext cx="1674667" cy="584775"/>
          </a:xfrm>
          <a:prstGeom prst="rect">
            <a:avLst/>
          </a:prstGeom>
          <a:noFill/>
        </p:spPr>
        <p:txBody>
          <a:bodyPr wrap="square" rtlCol="0">
            <a:spAutoFit/>
          </a:bodyPr>
          <a:lstStyle/>
          <a:p>
            <a:pPr algn="ctr"/>
            <a:r>
              <a:rPr lang="en-GB" sz="1600" dirty="0">
                <a:solidFill>
                  <a:srgbClr val="C3137B"/>
                </a:solidFill>
              </a:rPr>
              <a:t>Majority of stock FMD compliant?</a:t>
            </a:r>
          </a:p>
        </p:txBody>
      </p:sp>
      <p:cxnSp>
        <p:nvCxnSpPr>
          <p:cNvPr id="54" name="Straight Connector 53">
            <a:extLst>
              <a:ext uri="{FF2B5EF4-FFF2-40B4-BE49-F238E27FC236}">
                <a16:creationId xmlns:a16="http://schemas.microsoft.com/office/drawing/2014/main" id="{56891710-224A-47EA-A49B-914468F42CB9}"/>
              </a:ext>
            </a:extLst>
          </p:cNvPr>
          <p:cNvCxnSpPr/>
          <p:nvPr/>
        </p:nvCxnSpPr>
        <p:spPr>
          <a:xfrm>
            <a:off x="11230252" y="5147027"/>
            <a:ext cx="0" cy="300164"/>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231BA53D-053F-4443-8D44-17A99062F4D5}"/>
              </a:ext>
            </a:extLst>
          </p:cNvPr>
          <p:cNvCxnSpPr>
            <a:cxnSpLocks/>
          </p:cNvCxnSpPr>
          <p:nvPr/>
        </p:nvCxnSpPr>
        <p:spPr>
          <a:xfrm>
            <a:off x="6575159" y="5149893"/>
            <a:ext cx="5980" cy="434781"/>
          </a:xfrm>
          <a:prstGeom prst="line">
            <a:avLst/>
          </a:prstGeom>
          <a:ln w="2540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2670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C7626-02F4-4DA3-AC85-8ED5DCDC0F80}"/>
              </a:ext>
            </a:extLst>
          </p:cNvPr>
          <p:cNvSpPr>
            <a:spLocks noGrp="1"/>
          </p:cNvSpPr>
          <p:nvPr>
            <p:ph type="title"/>
          </p:nvPr>
        </p:nvSpPr>
        <p:spPr/>
        <p:txBody>
          <a:bodyPr/>
          <a:lstStyle/>
          <a:p>
            <a:r>
              <a:rPr lang="en-GB" dirty="0"/>
              <a:t>What about Brexit?</a:t>
            </a:r>
          </a:p>
        </p:txBody>
      </p:sp>
      <p:sp>
        <p:nvSpPr>
          <p:cNvPr id="3" name="Content Placeholder 2">
            <a:extLst>
              <a:ext uri="{FF2B5EF4-FFF2-40B4-BE49-F238E27FC236}">
                <a16:creationId xmlns:a16="http://schemas.microsoft.com/office/drawing/2014/main" id="{550A9271-51E4-47EC-A51E-5F555860A743}"/>
              </a:ext>
            </a:extLst>
          </p:cNvPr>
          <p:cNvSpPr>
            <a:spLocks noGrp="1"/>
          </p:cNvSpPr>
          <p:nvPr>
            <p:ph idx="1"/>
          </p:nvPr>
        </p:nvSpPr>
        <p:spPr>
          <a:xfrm>
            <a:off x="623392" y="1844824"/>
            <a:ext cx="9145016" cy="4680520"/>
          </a:xfrm>
        </p:spPr>
        <p:txBody>
          <a:bodyPr>
            <a:normAutofit fontScale="92500"/>
          </a:bodyPr>
          <a:lstStyle/>
          <a:p>
            <a:r>
              <a:rPr lang="en-GB" dirty="0"/>
              <a:t>Brexit adds an extra layer of confusion and complexity</a:t>
            </a:r>
            <a:endParaRPr lang="en-GB" sz="1200" dirty="0"/>
          </a:p>
          <a:p>
            <a:r>
              <a:rPr lang="en-GB" dirty="0"/>
              <a:t>UK progress on implementation has been heavily delayed by discussions on Brexit and Government uncertainty on its implications</a:t>
            </a:r>
            <a:endParaRPr lang="en-GB" sz="1200" dirty="0"/>
          </a:p>
          <a:p>
            <a:r>
              <a:rPr lang="en-GB" dirty="0"/>
              <a:t>The Delegated Regulation will be incorporated into UK legislation under the EU (Withdrawal) Bill</a:t>
            </a:r>
            <a:endParaRPr lang="en-GB" sz="1200" dirty="0"/>
          </a:p>
          <a:p>
            <a:r>
              <a:rPr lang="en-GB" dirty="0"/>
              <a:t>Lack of clarity about what happens after Brexit and whether the UK will be “inside” FMD and connected to the European hub</a:t>
            </a:r>
            <a:endParaRPr lang="en-GB" sz="1200" dirty="0"/>
          </a:p>
        </p:txBody>
      </p:sp>
      <p:sp>
        <p:nvSpPr>
          <p:cNvPr id="5" name="Rectangle 4">
            <a:extLst>
              <a:ext uri="{FF2B5EF4-FFF2-40B4-BE49-F238E27FC236}">
                <a16:creationId xmlns:a16="http://schemas.microsoft.com/office/drawing/2014/main" id="{182D79C5-3335-4298-8BEC-D79F32216A64}"/>
              </a:ext>
            </a:extLst>
          </p:cNvPr>
          <p:cNvSpPr/>
          <p:nvPr/>
        </p:nvSpPr>
        <p:spPr>
          <a:xfrm>
            <a:off x="9480376" y="2420888"/>
            <a:ext cx="2812580" cy="2585323"/>
          </a:xfrm>
          <a:prstGeom prst="rect">
            <a:avLst/>
          </a:prstGeom>
          <a:noFill/>
        </p:spPr>
        <p:txBody>
          <a:bodyPr wrap="square" lIns="91440" tIns="45720" rIns="91440" bIns="45720">
            <a:spAutoFit/>
          </a:bodyPr>
          <a:lstStyle/>
          <a:p>
            <a:pPr algn="ctr"/>
            <a:r>
              <a:rPr lang="en-GB" sz="5400" b="1" cap="none" spc="0" dirty="0">
                <a:ln w="12700" cmpd="sng">
                  <a:solidFill>
                    <a:schemeClr val="accent4"/>
                  </a:solidFill>
                  <a:prstDash val="solid"/>
                </a:ln>
                <a:blipFill dpi="0"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a:blipFill>
                <a:effectLst/>
              </a:rPr>
              <a:t>Brexit?</a:t>
            </a:r>
          </a:p>
          <a:p>
            <a:pPr algn="ctr"/>
            <a:r>
              <a:rPr lang="en-GB" sz="5400" b="1" dirty="0">
                <a:ln w="12700" cmpd="sng">
                  <a:solidFill>
                    <a:schemeClr val="accent4"/>
                  </a:solidFill>
                  <a:prstDash val="solid"/>
                </a:ln>
                <a:blipFill dpi="0"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a:blipFill>
              </a:rPr>
              <a:t>Brexit?</a:t>
            </a:r>
          </a:p>
          <a:p>
            <a:pPr algn="ctr"/>
            <a:r>
              <a:rPr lang="en-GB" sz="5400" b="1" dirty="0">
                <a:ln w="12700" cmpd="sng">
                  <a:solidFill>
                    <a:schemeClr val="accent4"/>
                  </a:solidFill>
                  <a:prstDash val="solid"/>
                </a:ln>
                <a:blipFill dpi="0"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a:blipFill>
              </a:rPr>
              <a:t>Brexit?</a:t>
            </a:r>
          </a:p>
        </p:txBody>
      </p:sp>
    </p:spTree>
    <p:extLst>
      <p:ext uri="{BB962C8B-B14F-4D97-AF65-F5344CB8AC3E}">
        <p14:creationId xmlns:p14="http://schemas.microsoft.com/office/powerpoint/2010/main" val="203602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C7626-02F4-4DA3-AC85-8ED5DCDC0F80}"/>
              </a:ext>
            </a:extLst>
          </p:cNvPr>
          <p:cNvSpPr>
            <a:spLocks noGrp="1"/>
          </p:cNvSpPr>
          <p:nvPr>
            <p:ph type="title"/>
          </p:nvPr>
        </p:nvSpPr>
        <p:spPr/>
        <p:txBody>
          <a:bodyPr/>
          <a:lstStyle/>
          <a:p>
            <a:r>
              <a:rPr lang="en-GB" dirty="0"/>
              <a:t>What about Brexit?</a:t>
            </a:r>
          </a:p>
        </p:txBody>
      </p:sp>
      <p:sp>
        <p:nvSpPr>
          <p:cNvPr id="3" name="Content Placeholder 2">
            <a:extLst>
              <a:ext uri="{FF2B5EF4-FFF2-40B4-BE49-F238E27FC236}">
                <a16:creationId xmlns:a16="http://schemas.microsoft.com/office/drawing/2014/main" id="{550A9271-51E4-47EC-A51E-5F555860A743}"/>
              </a:ext>
            </a:extLst>
          </p:cNvPr>
          <p:cNvSpPr>
            <a:spLocks noGrp="1"/>
          </p:cNvSpPr>
          <p:nvPr>
            <p:ph idx="1"/>
          </p:nvPr>
        </p:nvSpPr>
        <p:spPr>
          <a:xfrm>
            <a:off x="623392" y="1844824"/>
            <a:ext cx="9145016" cy="4680520"/>
          </a:xfrm>
        </p:spPr>
        <p:txBody>
          <a:bodyPr>
            <a:normAutofit/>
          </a:bodyPr>
          <a:lstStyle/>
          <a:p>
            <a:r>
              <a:rPr lang="en-GB" dirty="0"/>
              <a:t>Clear patient safety risks if UK is outside FMD</a:t>
            </a:r>
          </a:p>
          <a:p>
            <a:r>
              <a:rPr lang="en-GB" dirty="0"/>
              <a:t>Expect a UK solution will be developed if we can’t access the European system</a:t>
            </a:r>
          </a:p>
          <a:p>
            <a:r>
              <a:rPr lang="en-GB" dirty="0"/>
              <a:t>Contractors need to be conscious of the risks of the system needing to change post-Brexit when signing contracts for FMD systems</a:t>
            </a:r>
          </a:p>
          <a:p>
            <a:pPr lvl="1"/>
            <a:r>
              <a:rPr lang="en-GB" dirty="0"/>
              <a:t>be cautious about signing contracts with long terms</a:t>
            </a:r>
          </a:p>
          <a:p>
            <a:pPr lvl="1"/>
            <a:r>
              <a:rPr lang="en-GB" dirty="0"/>
              <a:t>ensure post-Brexit changes to FMD will be dealt with by the supplier </a:t>
            </a:r>
          </a:p>
        </p:txBody>
      </p:sp>
      <p:sp>
        <p:nvSpPr>
          <p:cNvPr id="4" name="Rectangle 3">
            <a:extLst>
              <a:ext uri="{FF2B5EF4-FFF2-40B4-BE49-F238E27FC236}">
                <a16:creationId xmlns:a16="http://schemas.microsoft.com/office/drawing/2014/main" id="{F70FF681-5F2A-4BA2-8AA2-FDF29E3122A1}"/>
              </a:ext>
            </a:extLst>
          </p:cNvPr>
          <p:cNvSpPr/>
          <p:nvPr/>
        </p:nvSpPr>
        <p:spPr>
          <a:xfrm>
            <a:off x="9480376" y="2420888"/>
            <a:ext cx="2812580" cy="2585323"/>
          </a:xfrm>
          <a:prstGeom prst="rect">
            <a:avLst/>
          </a:prstGeom>
          <a:noFill/>
        </p:spPr>
        <p:txBody>
          <a:bodyPr wrap="square" lIns="91440" tIns="45720" rIns="91440" bIns="45720">
            <a:spAutoFit/>
          </a:bodyPr>
          <a:lstStyle/>
          <a:p>
            <a:pPr algn="ctr"/>
            <a:r>
              <a:rPr lang="en-GB" sz="5400" b="1" cap="none" spc="0" dirty="0">
                <a:ln w="12700" cmpd="sng">
                  <a:solidFill>
                    <a:schemeClr val="accent4"/>
                  </a:solidFill>
                  <a:prstDash val="solid"/>
                </a:ln>
                <a:blipFill dpi="0"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a:blipFill>
                <a:effectLst/>
              </a:rPr>
              <a:t>Brexit?</a:t>
            </a:r>
          </a:p>
          <a:p>
            <a:pPr algn="ctr"/>
            <a:r>
              <a:rPr lang="en-GB" sz="5400" b="1" dirty="0">
                <a:ln w="12700" cmpd="sng">
                  <a:solidFill>
                    <a:schemeClr val="accent4"/>
                  </a:solidFill>
                  <a:prstDash val="solid"/>
                </a:ln>
                <a:blipFill dpi="0"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a:blipFill>
              </a:rPr>
              <a:t>Brexit?</a:t>
            </a:r>
          </a:p>
          <a:p>
            <a:pPr algn="ctr"/>
            <a:r>
              <a:rPr lang="en-GB" sz="5400" b="1" dirty="0">
                <a:ln w="12700" cmpd="sng">
                  <a:solidFill>
                    <a:schemeClr val="accent4"/>
                  </a:solidFill>
                  <a:prstDash val="solid"/>
                </a:ln>
                <a:blipFill dpi="0"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a:blipFill>
              </a:rPr>
              <a:t>Brexit?</a:t>
            </a:r>
          </a:p>
        </p:txBody>
      </p:sp>
    </p:spTree>
    <p:extLst>
      <p:ext uri="{BB962C8B-B14F-4D97-AF65-F5344CB8AC3E}">
        <p14:creationId xmlns:p14="http://schemas.microsoft.com/office/powerpoint/2010/main" val="920030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B217A-60EB-46F0-B03B-5531801014D4}"/>
              </a:ext>
            </a:extLst>
          </p:cNvPr>
          <p:cNvSpPr>
            <a:spLocks noGrp="1"/>
          </p:cNvSpPr>
          <p:nvPr>
            <p:ph type="title"/>
          </p:nvPr>
        </p:nvSpPr>
        <p:spPr/>
        <p:txBody>
          <a:bodyPr/>
          <a:lstStyle/>
          <a:p>
            <a:r>
              <a:rPr lang="en-GB" dirty="0"/>
              <a:t>The FMD responsibilities of pharmacies</a:t>
            </a:r>
          </a:p>
        </p:txBody>
      </p:sp>
      <p:sp>
        <p:nvSpPr>
          <p:cNvPr id="3" name="Content Placeholder 2">
            <a:extLst>
              <a:ext uri="{FF2B5EF4-FFF2-40B4-BE49-F238E27FC236}">
                <a16:creationId xmlns:a16="http://schemas.microsoft.com/office/drawing/2014/main" id="{76742F5E-C25A-43FF-A386-2FD9791AFD47}"/>
              </a:ext>
            </a:extLst>
          </p:cNvPr>
          <p:cNvSpPr>
            <a:spLocks noGrp="1"/>
          </p:cNvSpPr>
          <p:nvPr>
            <p:ph idx="1"/>
          </p:nvPr>
        </p:nvSpPr>
        <p:spPr>
          <a:xfrm>
            <a:off x="623392" y="1844824"/>
            <a:ext cx="11161240" cy="4608512"/>
          </a:xfrm>
        </p:spPr>
        <p:txBody>
          <a:bodyPr>
            <a:normAutofit/>
          </a:bodyPr>
          <a:lstStyle/>
          <a:p>
            <a:r>
              <a:rPr lang="en-GB" b="1" dirty="0"/>
              <a:t>Verify the authenticity of products</a:t>
            </a:r>
          </a:p>
          <a:p>
            <a:pPr lvl="1"/>
            <a:r>
              <a:rPr lang="en-GB" dirty="0"/>
              <a:t>checking the anti-tampering device and unique identifiers and</a:t>
            </a:r>
          </a:p>
          <a:p>
            <a:pPr lvl="1"/>
            <a:r>
              <a:rPr lang="en-GB" dirty="0"/>
              <a:t>then decommission the unique identifiers </a:t>
            </a:r>
            <a:r>
              <a:rPr lang="en-GB" b="1" dirty="0"/>
              <a:t>at the time of supplying it to the public </a:t>
            </a:r>
            <a:r>
              <a:rPr lang="en-GB" dirty="0"/>
              <a:t>(this is not an instant, but a period of time)</a:t>
            </a:r>
          </a:p>
          <a:p>
            <a:pPr lvl="1"/>
            <a:endParaRPr lang="en-GB" dirty="0"/>
          </a:p>
          <a:p>
            <a:r>
              <a:rPr lang="en-GB" dirty="0"/>
              <a:t>Only be able to revert decommissioned products (recommission) </a:t>
            </a:r>
            <a:r>
              <a:rPr lang="en-GB" b="1" dirty="0"/>
              <a:t>within 10 days of the original decommissioning </a:t>
            </a:r>
            <a:r>
              <a:rPr lang="en-GB" dirty="0"/>
              <a:t>(the “10 day rule”)</a:t>
            </a:r>
          </a:p>
        </p:txBody>
      </p:sp>
    </p:spTree>
    <p:extLst>
      <p:ext uri="{BB962C8B-B14F-4D97-AF65-F5344CB8AC3E}">
        <p14:creationId xmlns:p14="http://schemas.microsoft.com/office/powerpoint/2010/main" val="2201525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B217A-60EB-46F0-B03B-5531801014D4}"/>
              </a:ext>
            </a:extLst>
          </p:cNvPr>
          <p:cNvSpPr>
            <a:spLocks noGrp="1"/>
          </p:cNvSpPr>
          <p:nvPr>
            <p:ph type="title"/>
          </p:nvPr>
        </p:nvSpPr>
        <p:spPr/>
        <p:txBody>
          <a:bodyPr/>
          <a:lstStyle/>
          <a:p>
            <a:r>
              <a:rPr lang="en-GB" dirty="0"/>
              <a:t>The FMD responsibilities of pharmacies</a:t>
            </a:r>
          </a:p>
        </p:txBody>
      </p:sp>
      <p:sp>
        <p:nvSpPr>
          <p:cNvPr id="3" name="Content Placeholder 2">
            <a:extLst>
              <a:ext uri="{FF2B5EF4-FFF2-40B4-BE49-F238E27FC236}">
                <a16:creationId xmlns:a16="http://schemas.microsoft.com/office/drawing/2014/main" id="{76742F5E-C25A-43FF-A386-2FD9791AFD47}"/>
              </a:ext>
            </a:extLst>
          </p:cNvPr>
          <p:cNvSpPr>
            <a:spLocks noGrp="1"/>
          </p:cNvSpPr>
          <p:nvPr>
            <p:ph idx="1"/>
          </p:nvPr>
        </p:nvSpPr>
        <p:spPr>
          <a:xfrm>
            <a:off x="623392" y="1844824"/>
            <a:ext cx="7848872" cy="4608512"/>
          </a:xfrm>
        </p:spPr>
        <p:txBody>
          <a:bodyPr>
            <a:normAutofit/>
          </a:bodyPr>
          <a:lstStyle/>
          <a:p>
            <a:r>
              <a:rPr lang="en-GB" dirty="0"/>
              <a:t>Not to supply decommissioned products (other than those they decommission themselves as part of dispensing)</a:t>
            </a:r>
          </a:p>
          <a:p>
            <a:pPr lvl="1"/>
            <a:r>
              <a:rPr lang="en-GB" dirty="0"/>
              <a:t>if a pack is decommissioned for a patient, but the item is not collected, the pack must be disposed of </a:t>
            </a:r>
          </a:p>
          <a:p>
            <a:pPr lvl="1"/>
            <a:r>
              <a:rPr lang="en-GB" dirty="0"/>
              <a:t>split packs – decommission when the first part of pack is supplied to the patient</a:t>
            </a:r>
          </a:p>
          <a:p>
            <a:endParaRPr lang="en-GB" dirty="0"/>
          </a:p>
        </p:txBody>
      </p:sp>
      <p:pic>
        <p:nvPicPr>
          <p:cNvPr id="4" name="Picture 3">
            <a:extLst>
              <a:ext uri="{FF2B5EF4-FFF2-40B4-BE49-F238E27FC236}">
                <a16:creationId xmlns:a16="http://schemas.microsoft.com/office/drawing/2014/main" id="{634C3D90-502E-45D8-BC1A-5AA51DFC002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0296" y="1970074"/>
            <a:ext cx="3247904" cy="2166430"/>
          </a:xfrm>
          <a:prstGeom prst="rect">
            <a:avLst/>
          </a:prstGeom>
        </p:spPr>
      </p:pic>
    </p:spTree>
    <p:extLst>
      <p:ext uri="{BB962C8B-B14F-4D97-AF65-F5344CB8AC3E}">
        <p14:creationId xmlns:p14="http://schemas.microsoft.com/office/powerpoint/2010/main" val="3439829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B217A-60EB-46F0-B03B-5531801014D4}"/>
              </a:ext>
            </a:extLst>
          </p:cNvPr>
          <p:cNvSpPr>
            <a:spLocks noGrp="1"/>
          </p:cNvSpPr>
          <p:nvPr>
            <p:ph type="title"/>
          </p:nvPr>
        </p:nvSpPr>
        <p:spPr/>
        <p:txBody>
          <a:bodyPr/>
          <a:lstStyle/>
          <a:p>
            <a:r>
              <a:rPr lang="en-GB" dirty="0"/>
              <a:t>The FMD responsibilities of pharmacies</a:t>
            </a:r>
          </a:p>
        </p:txBody>
      </p:sp>
      <p:sp>
        <p:nvSpPr>
          <p:cNvPr id="3" name="Content Placeholder 2">
            <a:extLst>
              <a:ext uri="{FF2B5EF4-FFF2-40B4-BE49-F238E27FC236}">
                <a16:creationId xmlns:a16="http://schemas.microsoft.com/office/drawing/2014/main" id="{76742F5E-C25A-43FF-A386-2FD9791AFD47}"/>
              </a:ext>
            </a:extLst>
          </p:cNvPr>
          <p:cNvSpPr>
            <a:spLocks noGrp="1"/>
          </p:cNvSpPr>
          <p:nvPr>
            <p:ph idx="1"/>
          </p:nvPr>
        </p:nvSpPr>
        <p:spPr>
          <a:xfrm>
            <a:off x="623392" y="1844824"/>
            <a:ext cx="8712968" cy="4608512"/>
          </a:xfrm>
        </p:spPr>
        <p:txBody>
          <a:bodyPr>
            <a:normAutofit/>
          </a:bodyPr>
          <a:lstStyle/>
          <a:p>
            <a:r>
              <a:rPr lang="en-GB" dirty="0"/>
              <a:t>If technical problems prevent authentication, to </a:t>
            </a:r>
            <a:r>
              <a:rPr lang="en-GB" b="1" dirty="0"/>
              <a:t>record unique identifiers and then verify and decommission when possible</a:t>
            </a:r>
          </a:p>
          <a:p>
            <a:r>
              <a:rPr lang="en-GB" dirty="0"/>
              <a:t>Decommission products that cannot be returned to wholesalers or manufacturers or which are taken as samples</a:t>
            </a:r>
          </a:p>
          <a:p>
            <a:r>
              <a:rPr lang="en-GB" dirty="0"/>
              <a:t>Notify authorities of any suspected incidents of tampering or falsification</a:t>
            </a:r>
          </a:p>
          <a:p>
            <a:endParaRPr lang="en-GB" dirty="0"/>
          </a:p>
        </p:txBody>
      </p:sp>
      <p:pic>
        <p:nvPicPr>
          <p:cNvPr id="4" name="Picture 3">
            <a:extLst>
              <a:ext uri="{FF2B5EF4-FFF2-40B4-BE49-F238E27FC236}">
                <a16:creationId xmlns:a16="http://schemas.microsoft.com/office/drawing/2014/main" id="{0A1D918D-56EF-4DA7-ADAB-D71F3E6803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54650" y="2060848"/>
            <a:ext cx="2499768" cy="3123852"/>
          </a:xfrm>
          <a:prstGeom prst="rect">
            <a:avLst/>
          </a:prstGeom>
        </p:spPr>
      </p:pic>
    </p:spTree>
    <p:extLst>
      <p:ext uri="{BB962C8B-B14F-4D97-AF65-F5344CB8AC3E}">
        <p14:creationId xmlns:p14="http://schemas.microsoft.com/office/powerpoint/2010/main" val="787798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 name="Graphic 18" descr="Parent and Baby">
            <a:extLst>
              <a:ext uri="{FF2B5EF4-FFF2-40B4-BE49-F238E27FC236}">
                <a16:creationId xmlns:a16="http://schemas.microsoft.com/office/drawing/2014/main" id="{4318156F-F3F6-4FE2-96FC-1CBF91E1D2B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40748" y="3585454"/>
            <a:ext cx="744710" cy="744710"/>
          </a:xfrm>
          <a:prstGeom prst="rect">
            <a:avLst/>
          </a:prstGeom>
        </p:spPr>
      </p:pic>
      <p:sp>
        <p:nvSpPr>
          <p:cNvPr id="2" name="Title 1">
            <a:extLst>
              <a:ext uri="{FF2B5EF4-FFF2-40B4-BE49-F238E27FC236}">
                <a16:creationId xmlns:a16="http://schemas.microsoft.com/office/drawing/2014/main" id="{3FE531BE-9CC5-408C-B7FD-93E8CED6D440}"/>
              </a:ext>
            </a:extLst>
          </p:cNvPr>
          <p:cNvSpPr>
            <a:spLocks noGrp="1"/>
          </p:cNvSpPr>
          <p:nvPr>
            <p:ph type="title"/>
          </p:nvPr>
        </p:nvSpPr>
        <p:spPr/>
        <p:txBody>
          <a:bodyPr/>
          <a:lstStyle/>
          <a:p>
            <a:r>
              <a:rPr lang="en-GB" dirty="0"/>
              <a:t>How will it work in practice?</a:t>
            </a:r>
          </a:p>
        </p:txBody>
      </p:sp>
      <p:pic>
        <p:nvPicPr>
          <p:cNvPr id="5" name="Graphic 4" descr="Factory">
            <a:extLst>
              <a:ext uri="{FF2B5EF4-FFF2-40B4-BE49-F238E27FC236}">
                <a16:creationId xmlns:a16="http://schemas.microsoft.com/office/drawing/2014/main" id="{00011D46-4E58-41CA-A271-AEC94B5169B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655" y="3646982"/>
            <a:ext cx="914400" cy="914400"/>
          </a:xfrm>
          <a:prstGeom prst="rect">
            <a:avLst/>
          </a:prstGeom>
        </p:spPr>
      </p:pic>
      <p:pic>
        <p:nvPicPr>
          <p:cNvPr id="7" name="Graphic 6" descr="Home">
            <a:extLst>
              <a:ext uri="{FF2B5EF4-FFF2-40B4-BE49-F238E27FC236}">
                <a16:creationId xmlns:a16="http://schemas.microsoft.com/office/drawing/2014/main" id="{A65A7A53-C647-4E33-B777-10DC1AA3558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18051" y="3774819"/>
            <a:ext cx="914400" cy="914400"/>
          </a:xfrm>
          <a:prstGeom prst="rect">
            <a:avLst/>
          </a:prstGeom>
        </p:spPr>
      </p:pic>
      <p:pic>
        <p:nvPicPr>
          <p:cNvPr id="9" name="Graphic 8" descr="Truck">
            <a:extLst>
              <a:ext uri="{FF2B5EF4-FFF2-40B4-BE49-F238E27FC236}">
                <a16:creationId xmlns:a16="http://schemas.microsoft.com/office/drawing/2014/main" id="{90F31E30-48FC-4AF4-A60E-6CB385228B5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057766" y="3899674"/>
            <a:ext cx="914400" cy="914400"/>
          </a:xfrm>
          <a:prstGeom prst="rect">
            <a:avLst/>
          </a:prstGeom>
        </p:spPr>
      </p:pic>
      <p:pic>
        <p:nvPicPr>
          <p:cNvPr id="11" name="Graphic 10" descr="Medical">
            <a:extLst>
              <a:ext uri="{FF2B5EF4-FFF2-40B4-BE49-F238E27FC236}">
                <a16:creationId xmlns:a16="http://schemas.microsoft.com/office/drawing/2014/main" id="{895E67FA-7E5D-4EA7-96F0-22E7BEE62FE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989405" y="3875809"/>
            <a:ext cx="914400" cy="914400"/>
          </a:xfrm>
          <a:prstGeom prst="rect">
            <a:avLst/>
          </a:prstGeom>
        </p:spPr>
      </p:pic>
      <p:pic>
        <p:nvPicPr>
          <p:cNvPr id="15" name="Graphic 14" descr="Person with Cane">
            <a:extLst>
              <a:ext uri="{FF2B5EF4-FFF2-40B4-BE49-F238E27FC236}">
                <a16:creationId xmlns:a16="http://schemas.microsoft.com/office/drawing/2014/main" id="{F394F287-FEA9-43BF-B6A6-CFB1E303880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480405" y="3735543"/>
            <a:ext cx="711595" cy="711595"/>
          </a:xfrm>
          <a:prstGeom prst="rect">
            <a:avLst/>
          </a:prstGeom>
        </p:spPr>
      </p:pic>
      <p:pic>
        <p:nvPicPr>
          <p:cNvPr id="17" name="Graphic 16" descr="Parent and Child">
            <a:extLst>
              <a:ext uri="{FF2B5EF4-FFF2-40B4-BE49-F238E27FC236}">
                <a16:creationId xmlns:a16="http://schemas.microsoft.com/office/drawing/2014/main" id="{D70642AF-DD55-4C93-B43F-4FBEC0D1103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1116937" y="3988820"/>
            <a:ext cx="677104" cy="677104"/>
          </a:xfrm>
          <a:prstGeom prst="rect">
            <a:avLst/>
          </a:prstGeom>
        </p:spPr>
      </p:pic>
      <p:pic>
        <p:nvPicPr>
          <p:cNvPr id="21" name="Graphic 20" descr="Barcode">
            <a:extLst>
              <a:ext uri="{FF2B5EF4-FFF2-40B4-BE49-F238E27FC236}">
                <a16:creationId xmlns:a16="http://schemas.microsoft.com/office/drawing/2014/main" id="{C6A747E4-D997-4BFE-9F82-C277184B2167}"/>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0106038" y="4740648"/>
            <a:ext cx="617840" cy="617840"/>
          </a:xfrm>
          <a:prstGeom prst="rect">
            <a:avLst/>
          </a:prstGeom>
        </p:spPr>
      </p:pic>
      <p:pic>
        <p:nvPicPr>
          <p:cNvPr id="23" name="Graphic 22" descr="Box trolley">
            <a:extLst>
              <a:ext uri="{FF2B5EF4-FFF2-40B4-BE49-F238E27FC236}">
                <a16:creationId xmlns:a16="http://schemas.microsoft.com/office/drawing/2014/main" id="{7F0D3734-C74B-49D1-A716-BAE3DC4C83E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881654" y="4297819"/>
            <a:ext cx="626368" cy="626368"/>
          </a:xfrm>
          <a:prstGeom prst="rect">
            <a:avLst/>
          </a:prstGeom>
        </p:spPr>
      </p:pic>
      <p:pic>
        <p:nvPicPr>
          <p:cNvPr id="25" name="Graphic 24" descr="Checkmark">
            <a:extLst>
              <a:ext uri="{FF2B5EF4-FFF2-40B4-BE49-F238E27FC236}">
                <a16:creationId xmlns:a16="http://schemas.microsoft.com/office/drawing/2014/main" id="{85825E6F-2B05-4953-A5AC-EA1F29755D7F}"/>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194745" y="4161774"/>
            <a:ext cx="324704" cy="324704"/>
          </a:xfrm>
          <a:prstGeom prst="rect">
            <a:avLst/>
          </a:prstGeom>
        </p:spPr>
      </p:pic>
      <p:pic>
        <p:nvPicPr>
          <p:cNvPr id="27" name="Graphic 26" descr="Close">
            <a:extLst>
              <a:ext uri="{FF2B5EF4-FFF2-40B4-BE49-F238E27FC236}">
                <a16:creationId xmlns:a16="http://schemas.microsoft.com/office/drawing/2014/main" id="{10E390C0-20E4-41A4-99BB-C22532B7E1FD}"/>
              </a:ext>
            </a:extLst>
          </p:cNvPr>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0214897" y="4467289"/>
            <a:ext cx="324704" cy="324704"/>
          </a:xfrm>
          <a:prstGeom prst="rect">
            <a:avLst/>
          </a:prstGeom>
        </p:spPr>
      </p:pic>
      <p:pic>
        <p:nvPicPr>
          <p:cNvPr id="29" name="Graphic 28" descr="Download from cloud">
            <a:extLst>
              <a:ext uri="{FF2B5EF4-FFF2-40B4-BE49-F238E27FC236}">
                <a16:creationId xmlns:a16="http://schemas.microsoft.com/office/drawing/2014/main" id="{0319C1A4-5402-4475-8BF0-1F3E95B1CE09}"/>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9871539" y="2561023"/>
            <a:ext cx="914400" cy="914400"/>
          </a:xfrm>
          <a:prstGeom prst="rect">
            <a:avLst/>
          </a:prstGeom>
        </p:spPr>
      </p:pic>
      <p:pic>
        <p:nvPicPr>
          <p:cNvPr id="30" name="Graphic 29" descr="Download from cloud">
            <a:extLst>
              <a:ext uri="{FF2B5EF4-FFF2-40B4-BE49-F238E27FC236}">
                <a16:creationId xmlns:a16="http://schemas.microsoft.com/office/drawing/2014/main" id="{46310044-D089-4BD9-8C49-DC29807FAF3C}"/>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4141063" y="2541297"/>
            <a:ext cx="914400" cy="914400"/>
          </a:xfrm>
          <a:prstGeom prst="rect">
            <a:avLst/>
          </a:prstGeom>
        </p:spPr>
      </p:pic>
      <p:sp>
        <p:nvSpPr>
          <p:cNvPr id="31" name="Arrow: Right 30">
            <a:extLst>
              <a:ext uri="{FF2B5EF4-FFF2-40B4-BE49-F238E27FC236}">
                <a16:creationId xmlns:a16="http://schemas.microsoft.com/office/drawing/2014/main" id="{C073B551-7B02-469D-9BA8-4AD438E07F73}"/>
              </a:ext>
            </a:extLst>
          </p:cNvPr>
          <p:cNvSpPr/>
          <p:nvPr/>
        </p:nvSpPr>
        <p:spPr>
          <a:xfrm>
            <a:off x="1023758" y="4272292"/>
            <a:ext cx="475202" cy="216024"/>
          </a:xfrm>
          <a:prstGeom prst="rightArrow">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Arrow: Right 32">
            <a:extLst>
              <a:ext uri="{FF2B5EF4-FFF2-40B4-BE49-F238E27FC236}">
                <a16:creationId xmlns:a16="http://schemas.microsoft.com/office/drawing/2014/main" id="{2F2B1233-D386-4067-9310-233AAD042EBD}"/>
              </a:ext>
            </a:extLst>
          </p:cNvPr>
          <p:cNvSpPr/>
          <p:nvPr/>
        </p:nvSpPr>
        <p:spPr>
          <a:xfrm>
            <a:off x="10679056" y="4289153"/>
            <a:ext cx="475202" cy="216024"/>
          </a:xfrm>
          <a:prstGeom prst="rightArrow">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Arrow: Right 33">
            <a:extLst>
              <a:ext uri="{FF2B5EF4-FFF2-40B4-BE49-F238E27FC236}">
                <a16:creationId xmlns:a16="http://schemas.microsoft.com/office/drawing/2014/main" id="{ED111F20-ADE0-4F0B-9D1A-9BEE1B0F49E1}"/>
              </a:ext>
            </a:extLst>
          </p:cNvPr>
          <p:cNvSpPr/>
          <p:nvPr/>
        </p:nvSpPr>
        <p:spPr>
          <a:xfrm flipV="1">
            <a:off x="7241915" y="4269989"/>
            <a:ext cx="475202" cy="243186"/>
          </a:xfrm>
          <a:prstGeom prst="rightArrow">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Arrow: Right 34">
            <a:extLst>
              <a:ext uri="{FF2B5EF4-FFF2-40B4-BE49-F238E27FC236}">
                <a16:creationId xmlns:a16="http://schemas.microsoft.com/office/drawing/2014/main" id="{EBCA2ECF-BCC2-43A4-B605-CC3959B19717}"/>
              </a:ext>
            </a:extLst>
          </p:cNvPr>
          <p:cNvSpPr/>
          <p:nvPr/>
        </p:nvSpPr>
        <p:spPr>
          <a:xfrm>
            <a:off x="5988991" y="4270282"/>
            <a:ext cx="475202" cy="216024"/>
          </a:xfrm>
          <a:prstGeom prst="rightArrow">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Arrow: Right 35">
            <a:extLst>
              <a:ext uri="{FF2B5EF4-FFF2-40B4-BE49-F238E27FC236}">
                <a16:creationId xmlns:a16="http://schemas.microsoft.com/office/drawing/2014/main" id="{91A4BF84-8160-4C22-91FF-E57B59D25F88}"/>
              </a:ext>
            </a:extLst>
          </p:cNvPr>
          <p:cNvSpPr/>
          <p:nvPr/>
        </p:nvSpPr>
        <p:spPr>
          <a:xfrm>
            <a:off x="4406687" y="4248862"/>
            <a:ext cx="475202" cy="216024"/>
          </a:xfrm>
          <a:prstGeom prst="rightArrow">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Arrow: Right 36">
            <a:extLst>
              <a:ext uri="{FF2B5EF4-FFF2-40B4-BE49-F238E27FC236}">
                <a16:creationId xmlns:a16="http://schemas.microsoft.com/office/drawing/2014/main" id="{10138F57-6A8F-413F-B5EA-CBE83F85DB92}"/>
              </a:ext>
            </a:extLst>
          </p:cNvPr>
          <p:cNvSpPr/>
          <p:nvPr/>
        </p:nvSpPr>
        <p:spPr>
          <a:xfrm>
            <a:off x="2500127" y="4278902"/>
            <a:ext cx="475202" cy="216024"/>
          </a:xfrm>
          <a:prstGeom prst="rightArrow">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Graphic 38" descr="Document">
            <a:extLst>
              <a:ext uri="{FF2B5EF4-FFF2-40B4-BE49-F238E27FC236}">
                <a16:creationId xmlns:a16="http://schemas.microsoft.com/office/drawing/2014/main" id="{27A201C3-1B44-4859-ACCA-EB5ACEAEF416}"/>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6478289" y="4160254"/>
            <a:ext cx="760356" cy="760356"/>
          </a:xfrm>
          <a:prstGeom prst="rect">
            <a:avLst/>
          </a:prstGeom>
        </p:spPr>
      </p:pic>
      <p:sp>
        <p:nvSpPr>
          <p:cNvPr id="43" name="Arrow: Up-Down 42">
            <a:extLst>
              <a:ext uri="{FF2B5EF4-FFF2-40B4-BE49-F238E27FC236}">
                <a16:creationId xmlns:a16="http://schemas.microsoft.com/office/drawing/2014/main" id="{6D8F4CA6-BF23-4E51-BC95-6DBA61942519}"/>
              </a:ext>
            </a:extLst>
          </p:cNvPr>
          <p:cNvSpPr/>
          <p:nvPr/>
        </p:nvSpPr>
        <p:spPr>
          <a:xfrm>
            <a:off x="4490251" y="3368166"/>
            <a:ext cx="216024" cy="792088"/>
          </a:xfrm>
          <a:prstGeom prst="upDownArrow">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Arrow: Up-Down 43">
            <a:extLst>
              <a:ext uri="{FF2B5EF4-FFF2-40B4-BE49-F238E27FC236}">
                <a16:creationId xmlns:a16="http://schemas.microsoft.com/office/drawing/2014/main" id="{1A9F80B0-D3C9-48E9-834B-E82D9756C881}"/>
              </a:ext>
            </a:extLst>
          </p:cNvPr>
          <p:cNvSpPr/>
          <p:nvPr/>
        </p:nvSpPr>
        <p:spPr>
          <a:xfrm>
            <a:off x="10220727" y="3387892"/>
            <a:ext cx="216024" cy="792088"/>
          </a:xfrm>
          <a:prstGeom prst="upDownArrow">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160FB290-105B-45C0-82C3-E4A4A498AD80}"/>
              </a:ext>
            </a:extLst>
          </p:cNvPr>
          <p:cNvSpPr/>
          <p:nvPr/>
        </p:nvSpPr>
        <p:spPr>
          <a:xfrm flipH="1">
            <a:off x="508397" y="2903701"/>
            <a:ext cx="107516" cy="1080120"/>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Arrow: Right 49">
            <a:extLst>
              <a:ext uri="{FF2B5EF4-FFF2-40B4-BE49-F238E27FC236}">
                <a16:creationId xmlns:a16="http://schemas.microsoft.com/office/drawing/2014/main" id="{8782568A-836E-4CC2-AF57-A1882952E3A5}"/>
              </a:ext>
            </a:extLst>
          </p:cNvPr>
          <p:cNvSpPr/>
          <p:nvPr/>
        </p:nvSpPr>
        <p:spPr>
          <a:xfrm>
            <a:off x="615913" y="2851370"/>
            <a:ext cx="3451247" cy="216024"/>
          </a:xfrm>
          <a:prstGeom prst="rightArrow">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extLst>
              <a:ext uri="{FF2B5EF4-FFF2-40B4-BE49-F238E27FC236}">
                <a16:creationId xmlns:a16="http://schemas.microsoft.com/office/drawing/2014/main" id="{D575F5E0-73CE-45EB-A422-94DEAEF5032E}"/>
              </a:ext>
            </a:extLst>
          </p:cNvPr>
          <p:cNvSpPr txBox="1"/>
          <p:nvPr/>
        </p:nvSpPr>
        <p:spPr>
          <a:xfrm>
            <a:off x="-97624" y="5438030"/>
            <a:ext cx="1212042" cy="276999"/>
          </a:xfrm>
          <a:prstGeom prst="rect">
            <a:avLst/>
          </a:prstGeom>
          <a:noFill/>
        </p:spPr>
        <p:txBody>
          <a:bodyPr wrap="square" rtlCol="0">
            <a:spAutoFit/>
          </a:bodyPr>
          <a:lstStyle/>
          <a:p>
            <a:pPr algn="ctr"/>
            <a:r>
              <a:rPr lang="en-GB" sz="1200" dirty="0">
                <a:solidFill>
                  <a:schemeClr val="tx1">
                    <a:lumMod val="65000"/>
                    <a:lumOff val="35000"/>
                  </a:schemeClr>
                </a:solidFill>
              </a:rPr>
              <a:t>Manufacturer</a:t>
            </a:r>
          </a:p>
        </p:txBody>
      </p:sp>
      <p:sp>
        <p:nvSpPr>
          <p:cNvPr id="52" name="TextBox 51">
            <a:extLst>
              <a:ext uri="{FF2B5EF4-FFF2-40B4-BE49-F238E27FC236}">
                <a16:creationId xmlns:a16="http://schemas.microsoft.com/office/drawing/2014/main" id="{B90B404C-9582-4DAA-B5B0-0D114BB69C5C}"/>
              </a:ext>
            </a:extLst>
          </p:cNvPr>
          <p:cNvSpPr txBox="1"/>
          <p:nvPr/>
        </p:nvSpPr>
        <p:spPr>
          <a:xfrm>
            <a:off x="2936059" y="5444387"/>
            <a:ext cx="1693305" cy="276999"/>
          </a:xfrm>
          <a:prstGeom prst="rect">
            <a:avLst/>
          </a:prstGeom>
          <a:noFill/>
        </p:spPr>
        <p:txBody>
          <a:bodyPr wrap="square" rtlCol="0">
            <a:spAutoFit/>
          </a:bodyPr>
          <a:lstStyle/>
          <a:p>
            <a:pPr algn="ctr"/>
            <a:r>
              <a:rPr lang="en-GB" sz="1200" dirty="0">
                <a:solidFill>
                  <a:schemeClr val="tx1">
                    <a:lumMod val="65000"/>
                    <a:lumOff val="35000"/>
                  </a:schemeClr>
                </a:solidFill>
              </a:rPr>
              <a:t>Delivery to pharmacy</a:t>
            </a:r>
          </a:p>
        </p:txBody>
      </p:sp>
      <p:sp>
        <p:nvSpPr>
          <p:cNvPr id="53" name="TextBox 52">
            <a:extLst>
              <a:ext uri="{FF2B5EF4-FFF2-40B4-BE49-F238E27FC236}">
                <a16:creationId xmlns:a16="http://schemas.microsoft.com/office/drawing/2014/main" id="{E9A61767-F49E-427A-8BF7-F686B3ADC651}"/>
              </a:ext>
            </a:extLst>
          </p:cNvPr>
          <p:cNvSpPr txBox="1"/>
          <p:nvPr/>
        </p:nvSpPr>
        <p:spPr>
          <a:xfrm>
            <a:off x="812941" y="2575857"/>
            <a:ext cx="2640030" cy="276999"/>
          </a:xfrm>
          <a:prstGeom prst="rect">
            <a:avLst/>
          </a:prstGeom>
          <a:noFill/>
        </p:spPr>
        <p:txBody>
          <a:bodyPr wrap="square" rtlCol="0">
            <a:spAutoFit/>
          </a:bodyPr>
          <a:lstStyle/>
          <a:p>
            <a:pPr algn="ctr"/>
            <a:r>
              <a:rPr lang="en-GB" sz="1200" dirty="0">
                <a:solidFill>
                  <a:schemeClr val="tx1">
                    <a:lumMod val="65000"/>
                    <a:lumOff val="35000"/>
                  </a:schemeClr>
                </a:solidFill>
              </a:rPr>
              <a:t>Manufacturer uploads pack data to hub</a:t>
            </a:r>
          </a:p>
        </p:txBody>
      </p:sp>
      <p:sp>
        <p:nvSpPr>
          <p:cNvPr id="54" name="TextBox 53">
            <a:extLst>
              <a:ext uri="{FF2B5EF4-FFF2-40B4-BE49-F238E27FC236}">
                <a16:creationId xmlns:a16="http://schemas.microsoft.com/office/drawing/2014/main" id="{7E4B0D23-86BB-4A10-BD1C-40E09C7D35CD}"/>
              </a:ext>
            </a:extLst>
          </p:cNvPr>
          <p:cNvSpPr txBox="1"/>
          <p:nvPr/>
        </p:nvSpPr>
        <p:spPr>
          <a:xfrm>
            <a:off x="3612829" y="3381041"/>
            <a:ext cx="882134" cy="646331"/>
          </a:xfrm>
          <a:prstGeom prst="rect">
            <a:avLst/>
          </a:prstGeom>
          <a:noFill/>
        </p:spPr>
        <p:txBody>
          <a:bodyPr wrap="square" rtlCol="0">
            <a:spAutoFit/>
          </a:bodyPr>
          <a:lstStyle/>
          <a:p>
            <a:pPr algn="ctr"/>
            <a:r>
              <a:rPr lang="en-GB" sz="1200" dirty="0">
                <a:solidFill>
                  <a:schemeClr val="tx1">
                    <a:lumMod val="65000"/>
                    <a:lumOff val="35000"/>
                  </a:schemeClr>
                </a:solidFill>
              </a:rPr>
              <a:t>Optional verification scan</a:t>
            </a:r>
          </a:p>
        </p:txBody>
      </p:sp>
      <p:sp>
        <p:nvSpPr>
          <p:cNvPr id="55" name="TextBox 54">
            <a:extLst>
              <a:ext uri="{FF2B5EF4-FFF2-40B4-BE49-F238E27FC236}">
                <a16:creationId xmlns:a16="http://schemas.microsoft.com/office/drawing/2014/main" id="{53E2A0FE-7A2A-48F5-9111-7C5CEF63FAF9}"/>
              </a:ext>
            </a:extLst>
          </p:cNvPr>
          <p:cNvSpPr txBox="1"/>
          <p:nvPr/>
        </p:nvSpPr>
        <p:spPr>
          <a:xfrm>
            <a:off x="4869080" y="5438030"/>
            <a:ext cx="1155049" cy="461665"/>
          </a:xfrm>
          <a:prstGeom prst="rect">
            <a:avLst/>
          </a:prstGeom>
          <a:noFill/>
        </p:spPr>
        <p:txBody>
          <a:bodyPr wrap="square" rtlCol="0">
            <a:spAutoFit/>
          </a:bodyPr>
          <a:lstStyle/>
          <a:p>
            <a:pPr algn="ctr"/>
            <a:r>
              <a:rPr lang="en-GB" sz="1200" dirty="0">
                <a:solidFill>
                  <a:schemeClr val="tx1">
                    <a:lumMod val="65000"/>
                    <a:lumOff val="35000"/>
                  </a:schemeClr>
                </a:solidFill>
              </a:rPr>
              <a:t>Community Pharmacy</a:t>
            </a:r>
          </a:p>
        </p:txBody>
      </p:sp>
      <p:sp>
        <p:nvSpPr>
          <p:cNvPr id="56" name="TextBox 55">
            <a:extLst>
              <a:ext uri="{FF2B5EF4-FFF2-40B4-BE49-F238E27FC236}">
                <a16:creationId xmlns:a16="http://schemas.microsoft.com/office/drawing/2014/main" id="{E55D8137-564E-4E14-8252-568C80C9F857}"/>
              </a:ext>
            </a:extLst>
          </p:cNvPr>
          <p:cNvSpPr txBox="1"/>
          <p:nvPr/>
        </p:nvSpPr>
        <p:spPr>
          <a:xfrm>
            <a:off x="1419218" y="5451930"/>
            <a:ext cx="1212042" cy="276999"/>
          </a:xfrm>
          <a:prstGeom prst="rect">
            <a:avLst/>
          </a:prstGeom>
          <a:noFill/>
        </p:spPr>
        <p:txBody>
          <a:bodyPr wrap="square" rtlCol="0">
            <a:spAutoFit/>
          </a:bodyPr>
          <a:lstStyle/>
          <a:p>
            <a:pPr algn="ctr"/>
            <a:r>
              <a:rPr lang="en-GB" sz="1200" dirty="0">
                <a:solidFill>
                  <a:schemeClr val="tx1">
                    <a:lumMod val="65000"/>
                    <a:lumOff val="35000"/>
                  </a:schemeClr>
                </a:solidFill>
              </a:rPr>
              <a:t>Wholesaler</a:t>
            </a:r>
          </a:p>
        </p:txBody>
      </p:sp>
      <p:sp>
        <p:nvSpPr>
          <p:cNvPr id="57" name="TextBox 56">
            <a:extLst>
              <a:ext uri="{FF2B5EF4-FFF2-40B4-BE49-F238E27FC236}">
                <a16:creationId xmlns:a16="http://schemas.microsoft.com/office/drawing/2014/main" id="{31963DEB-4810-4206-ADB7-0B3F0FE09E2D}"/>
              </a:ext>
            </a:extLst>
          </p:cNvPr>
          <p:cNvSpPr txBox="1"/>
          <p:nvPr/>
        </p:nvSpPr>
        <p:spPr>
          <a:xfrm>
            <a:off x="8665148" y="5459148"/>
            <a:ext cx="968607" cy="830997"/>
          </a:xfrm>
          <a:prstGeom prst="rect">
            <a:avLst/>
          </a:prstGeom>
          <a:noFill/>
        </p:spPr>
        <p:txBody>
          <a:bodyPr wrap="square" rtlCol="0">
            <a:spAutoFit/>
          </a:bodyPr>
          <a:lstStyle/>
          <a:p>
            <a:pPr algn="ctr"/>
            <a:r>
              <a:rPr lang="en-GB" sz="1200" dirty="0">
                <a:solidFill>
                  <a:schemeClr val="tx1">
                    <a:lumMod val="65000"/>
                    <a:lumOff val="35000"/>
                  </a:schemeClr>
                </a:solidFill>
              </a:rPr>
              <a:t>Patient arrives to collect prescription</a:t>
            </a:r>
          </a:p>
        </p:txBody>
      </p:sp>
      <p:sp>
        <p:nvSpPr>
          <p:cNvPr id="58" name="TextBox 57">
            <a:extLst>
              <a:ext uri="{FF2B5EF4-FFF2-40B4-BE49-F238E27FC236}">
                <a16:creationId xmlns:a16="http://schemas.microsoft.com/office/drawing/2014/main" id="{C4AA62AF-8C26-49A3-A055-E0BD337814E4}"/>
              </a:ext>
            </a:extLst>
          </p:cNvPr>
          <p:cNvSpPr txBox="1"/>
          <p:nvPr/>
        </p:nvSpPr>
        <p:spPr>
          <a:xfrm>
            <a:off x="7665945" y="5451995"/>
            <a:ext cx="1107572" cy="830997"/>
          </a:xfrm>
          <a:prstGeom prst="rect">
            <a:avLst/>
          </a:prstGeom>
          <a:noFill/>
        </p:spPr>
        <p:txBody>
          <a:bodyPr wrap="square" rtlCol="0">
            <a:spAutoFit/>
          </a:bodyPr>
          <a:lstStyle/>
          <a:p>
            <a:pPr algn="ctr"/>
            <a:r>
              <a:rPr lang="en-GB" sz="1200" dirty="0">
                <a:solidFill>
                  <a:schemeClr val="tx1">
                    <a:lumMod val="65000"/>
                    <a:lumOff val="35000"/>
                  </a:schemeClr>
                </a:solidFill>
              </a:rPr>
              <a:t>Prescription bagged and code printed on bag label</a:t>
            </a:r>
          </a:p>
        </p:txBody>
      </p:sp>
      <p:sp>
        <p:nvSpPr>
          <p:cNvPr id="59" name="TextBox 58">
            <a:extLst>
              <a:ext uri="{FF2B5EF4-FFF2-40B4-BE49-F238E27FC236}">
                <a16:creationId xmlns:a16="http://schemas.microsoft.com/office/drawing/2014/main" id="{7BAF7D9C-A6AD-4006-B7E8-FED8B6857425}"/>
              </a:ext>
            </a:extLst>
          </p:cNvPr>
          <p:cNvSpPr txBox="1"/>
          <p:nvPr/>
        </p:nvSpPr>
        <p:spPr>
          <a:xfrm>
            <a:off x="6506722" y="5451930"/>
            <a:ext cx="1242852" cy="1015663"/>
          </a:xfrm>
          <a:prstGeom prst="rect">
            <a:avLst/>
          </a:prstGeom>
          <a:noFill/>
        </p:spPr>
        <p:txBody>
          <a:bodyPr wrap="square" rtlCol="0">
            <a:spAutoFit/>
          </a:bodyPr>
          <a:lstStyle/>
          <a:p>
            <a:pPr algn="ctr"/>
            <a:r>
              <a:rPr lang="en-GB" sz="1200" dirty="0">
                <a:solidFill>
                  <a:schemeClr val="tx1">
                    <a:lumMod val="65000"/>
                    <a:lumOff val="35000"/>
                  </a:schemeClr>
                </a:solidFill>
              </a:rPr>
              <a:t>Prescription dispensed,  items scanned and UI data cached</a:t>
            </a:r>
          </a:p>
        </p:txBody>
      </p:sp>
      <p:pic>
        <p:nvPicPr>
          <p:cNvPr id="60" name="Graphic 59" descr="Download from cloud">
            <a:extLst>
              <a:ext uri="{FF2B5EF4-FFF2-40B4-BE49-F238E27FC236}">
                <a16:creationId xmlns:a16="http://schemas.microsoft.com/office/drawing/2014/main" id="{36D97D07-5FB6-48E1-8BFD-2CBB1628F834}"/>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6331746" y="2541297"/>
            <a:ext cx="914400" cy="914400"/>
          </a:xfrm>
          <a:prstGeom prst="rect">
            <a:avLst/>
          </a:prstGeom>
        </p:spPr>
      </p:pic>
      <p:sp>
        <p:nvSpPr>
          <p:cNvPr id="61" name="Arrow: Up-Down 60">
            <a:extLst>
              <a:ext uri="{FF2B5EF4-FFF2-40B4-BE49-F238E27FC236}">
                <a16:creationId xmlns:a16="http://schemas.microsoft.com/office/drawing/2014/main" id="{B65D3BC5-F104-4142-87DB-3D5663EC405C}"/>
              </a:ext>
            </a:extLst>
          </p:cNvPr>
          <p:cNvSpPr/>
          <p:nvPr/>
        </p:nvSpPr>
        <p:spPr>
          <a:xfrm>
            <a:off x="6680934" y="3368166"/>
            <a:ext cx="216024" cy="792088"/>
          </a:xfrm>
          <a:prstGeom prst="upDownArrow">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TextBox 62">
            <a:extLst>
              <a:ext uri="{FF2B5EF4-FFF2-40B4-BE49-F238E27FC236}">
                <a16:creationId xmlns:a16="http://schemas.microsoft.com/office/drawing/2014/main" id="{688B0F76-AA06-4B59-9B89-91A5461C2EE1}"/>
              </a:ext>
            </a:extLst>
          </p:cNvPr>
          <p:cNvSpPr txBox="1"/>
          <p:nvPr/>
        </p:nvSpPr>
        <p:spPr>
          <a:xfrm>
            <a:off x="5861324" y="3413756"/>
            <a:ext cx="882134" cy="646331"/>
          </a:xfrm>
          <a:prstGeom prst="rect">
            <a:avLst/>
          </a:prstGeom>
          <a:noFill/>
        </p:spPr>
        <p:txBody>
          <a:bodyPr wrap="square" rtlCol="0">
            <a:spAutoFit/>
          </a:bodyPr>
          <a:lstStyle/>
          <a:p>
            <a:pPr algn="ctr"/>
            <a:r>
              <a:rPr lang="en-GB" sz="1200" dirty="0">
                <a:solidFill>
                  <a:schemeClr val="tx1">
                    <a:lumMod val="65000"/>
                    <a:lumOff val="35000"/>
                  </a:schemeClr>
                </a:solidFill>
              </a:rPr>
              <a:t>Optional verification scan</a:t>
            </a:r>
          </a:p>
        </p:txBody>
      </p:sp>
      <p:pic>
        <p:nvPicPr>
          <p:cNvPr id="65" name="Graphic 64" descr="Shopping bag">
            <a:extLst>
              <a:ext uri="{FF2B5EF4-FFF2-40B4-BE49-F238E27FC236}">
                <a16:creationId xmlns:a16="http://schemas.microsoft.com/office/drawing/2014/main" id="{A38DA291-4C07-432A-B3D6-9A953DE8DA0F}"/>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7649905" y="3902853"/>
            <a:ext cx="849158" cy="849158"/>
          </a:xfrm>
          <a:prstGeom prst="rect">
            <a:avLst/>
          </a:prstGeom>
        </p:spPr>
      </p:pic>
      <p:pic>
        <p:nvPicPr>
          <p:cNvPr id="66" name="Graphic 65" descr="Barcode">
            <a:extLst>
              <a:ext uri="{FF2B5EF4-FFF2-40B4-BE49-F238E27FC236}">
                <a16:creationId xmlns:a16="http://schemas.microsoft.com/office/drawing/2014/main" id="{8C4A932D-4D3D-4D41-85D5-A8A3BF937D08}"/>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916222" y="4297823"/>
            <a:ext cx="250960" cy="250960"/>
          </a:xfrm>
          <a:prstGeom prst="rect">
            <a:avLst/>
          </a:prstGeom>
        </p:spPr>
      </p:pic>
      <p:pic>
        <p:nvPicPr>
          <p:cNvPr id="70" name="Graphic 69" descr="Medicine">
            <a:extLst>
              <a:ext uri="{FF2B5EF4-FFF2-40B4-BE49-F238E27FC236}">
                <a16:creationId xmlns:a16="http://schemas.microsoft.com/office/drawing/2014/main" id="{6473EBC1-A811-4DCD-ABE4-0E9F0AE98824}"/>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334439" y="4487090"/>
            <a:ext cx="464300" cy="464300"/>
          </a:xfrm>
          <a:prstGeom prst="rect">
            <a:avLst/>
          </a:prstGeom>
        </p:spPr>
      </p:pic>
      <p:pic>
        <p:nvPicPr>
          <p:cNvPr id="71" name="Picture 70" descr="A close up of a black background&#10;&#10;Description generated with high confidence">
            <a:extLst>
              <a:ext uri="{FF2B5EF4-FFF2-40B4-BE49-F238E27FC236}">
                <a16:creationId xmlns:a16="http://schemas.microsoft.com/office/drawing/2014/main" id="{910F652A-FBBD-4DF8-B310-DFB4D6C33F72}"/>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321017" y="4751102"/>
            <a:ext cx="188722" cy="182860"/>
          </a:xfrm>
          <a:prstGeom prst="rect">
            <a:avLst/>
          </a:prstGeom>
        </p:spPr>
      </p:pic>
      <p:pic>
        <p:nvPicPr>
          <p:cNvPr id="83" name="Picture 82" descr="A close up of a logo&#10;&#10;Description generated with very high confidence">
            <a:extLst>
              <a:ext uri="{FF2B5EF4-FFF2-40B4-BE49-F238E27FC236}">
                <a16:creationId xmlns:a16="http://schemas.microsoft.com/office/drawing/2014/main" id="{8E0404B8-F54D-4106-A953-0D059851C7F0}"/>
              </a:ext>
            </a:extLst>
          </p:cNvPr>
          <p:cNvPicPr>
            <a:picLocks noChangeAspect="1"/>
          </p:cNvPicPr>
          <p:nvPr/>
        </p:nvPicPr>
        <p:blipFill>
          <a:blip r:embed="rId3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974994" y="5011686"/>
            <a:ext cx="571200" cy="571200"/>
          </a:xfrm>
          <a:prstGeom prst="rect">
            <a:avLst/>
          </a:prstGeom>
        </p:spPr>
      </p:pic>
      <p:pic>
        <p:nvPicPr>
          <p:cNvPr id="84" name="Graphic 83" descr="Medicine">
            <a:extLst>
              <a:ext uri="{FF2B5EF4-FFF2-40B4-BE49-F238E27FC236}">
                <a16:creationId xmlns:a16="http://schemas.microsoft.com/office/drawing/2014/main" id="{EF628111-7E3C-446C-809D-414B4414E1ED}"/>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4722204" y="3465414"/>
            <a:ext cx="464300" cy="464300"/>
          </a:xfrm>
          <a:prstGeom prst="rect">
            <a:avLst/>
          </a:prstGeom>
        </p:spPr>
      </p:pic>
      <p:pic>
        <p:nvPicPr>
          <p:cNvPr id="85" name="Picture 84" descr="A close up of a black background&#10;&#10;Description generated with high confidence">
            <a:extLst>
              <a:ext uri="{FF2B5EF4-FFF2-40B4-BE49-F238E27FC236}">
                <a16:creationId xmlns:a16="http://schemas.microsoft.com/office/drawing/2014/main" id="{DC776FD6-0BBA-456B-8F3B-F26E1C5E3132}"/>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4708782" y="3729426"/>
            <a:ext cx="188722" cy="182860"/>
          </a:xfrm>
          <a:prstGeom prst="rect">
            <a:avLst/>
          </a:prstGeom>
        </p:spPr>
      </p:pic>
      <p:pic>
        <p:nvPicPr>
          <p:cNvPr id="86" name="Graphic 85" descr="Medicine">
            <a:extLst>
              <a:ext uri="{FF2B5EF4-FFF2-40B4-BE49-F238E27FC236}">
                <a16:creationId xmlns:a16="http://schemas.microsoft.com/office/drawing/2014/main" id="{74FE5955-A92C-45B3-B945-BE63C8196CEC}"/>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6930415" y="3474430"/>
            <a:ext cx="464300" cy="464300"/>
          </a:xfrm>
          <a:prstGeom prst="rect">
            <a:avLst/>
          </a:prstGeom>
        </p:spPr>
      </p:pic>
      <p:pic>
        <p:nvPicPr>
          <p:cNvPr id="87" name="Picture 86" descr="A close up of a black background&#10;&#10;Description generated with high confidence">
            <a:extLst>
              <a:ext uri="{FF2B5EF4-FFF2-40B4-BE49-F238E27FC236}">
                <a16:creationId xmlns:a16="http://schemas.microsoft.com/office/drawing/2014/main" id="{7417F18F-233D-4145-88D6-7963CBE27D75}"/>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6916993" y="3738442"/>
            <a:ext cx="188722" cy="182860"/>
          </a:xfrm>
          <a:prstGeom prst="rect">
            <a:avLst/>
          </a:prstGeom>
        </p:spPr>
      </p:pic>
      <p:pic>
        <p:nvPicPr>
          <p:cNvPr id="88" name="Graphic 87" descr="Medicine">
            <a:extLst>
              <a:ext uri="{FF2B5EF4-FFF2-40B4-BE49-F238E27FC236}">
                <a16:creationId xmlns:a16="http://schemas.microsoft.com/office/drawing/2014/main" id="{143816D7-2AD0-4C60-8EFA-26C61D89C5A9}"/>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6704059" y="4887584"/>
            <a:ext cx="464300" cy="464300"/>
          </a:xfrm>
          <a:prstGeom prst="rect">
            <a:avLst/>
          </a:prstGeom>
        </p:spPr>
      </p:pic>
      <p:pic>
        <p:nvPicPr>
          <p:cNvPr id="89" name="Picture 88" descr="A close up of a black background&#10;&#10;Description generated with high confidence">
            <a:extLst>
              <a:ext uri="{FF2B5EF4-FFF2-40B4-BE49-F238E27FC236}">
                <a16:creationId xmlns:a16="http://schemas.microsoft.com/office/drawing/2014/main" id="{C77220F3-AC8C-4D9A-9962-C5C0C88D1614}"/>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6690637" y="5151596"/>
            <a:ext cx="188722" cy="182860"/>
          </a:xfrm>
          <a:prstGeom prst="rect">
            <a:avLst/>
          </a:prstGeom>
        </p:spPr>
      </p:pic>
      <p:pic>
        <p:nvPicPr>
          <p:cNvPr id="93" name="Graphic 92" descr="Parent and Baby">
            <a:extLst>
              <a:ext uri="{FF2B5EF4-FFF2-40B4-BE49-F238E27FC236}">
                <a16:creationId xmlns:a16="http://schemas.microsoft.com/office/drawing/2014/main" id="{7033C0E5-30D0-4934-9E2E-8AD9923D1C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50671" y="3834262"/>
            <a:ext cx="744710" cy="744710"/>
          </a:xfrm>
          <a:prstGeom prst="rect">
            <a:avLst/>
          </a:prstGeom>
        </p:spPr>
      </p:pic>
      <p:pic>
        <p:nvPicPr>
          <p:cNvPr id="94" name="Graphic 93" descr="Person with Cane">
            <a:extLst>
              <a:ext uri="{FF2B5EF4-FFF2-40B4-BE49-F238E27FC236}">
                <a16:creationId xmlns:a16="http://schemas.microsoft.com/office/drawing/2014/main" id="{9E46F740-AA68-4BA2-9298-0FD695E231D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074381" y="4041365"/>
            <a:ext cx="711595" cy="711595"/>
          </a:xfrm>
          <a:prstGeom prst="rect">
            <a:avLst/>
          </a:prstGeom>
        </p:spPr>
      </p:pic>
      <p:pic>
        <p:nvPicPr>
          <p:cNvPr id="95" name="Graphic 94" descr="Parent and Child">
            <a:extLst>
              <a:ext uri="{FF2B5EF4-FFF2-40B4-BE49-F238E27FC236}">
                <a16:creationId xmlns:a16="http://schemas.microsoft.com/office/drawing/2014/main" id="{5AAC10FF-D763-461F-84D2-64BC14B0D93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802917" y="4210480"/>
            <a:ext cx="677104" cy="677104"/>
          </a:xfrm>
          <a:prstGeom prst="rect">
            <a:avLst/>
          </a:prstGeom>
        </p:spPr>
      </p:pic>
      <p:sp>
        <p:nvSpPr>
          <p:cNvPr id="96" name="Arrow: Right 95">
            <a:extLst>
              <a:ext uri="{FF2B5EF4-FFF2-40B4-BE49-F238E27FC236}">
                <a16:creationId xmlns:a16="http://schemas.microsoft.com/office/drawing/2014/main" id="{8DD62E14-D376-4277-B8DF-0D8B36DE6DC2}"/>
              </a:ext>
            </a:extLst>
          </p:cNvPr>
          <p:cNvSpPr/>
          <p:nvPr/>
        </p:nvSpPr>
        <p:spPr>
          <a:xfrm flipV="1">
            <a:off x="8403083" y="4292902"/>
            <a:ext cx="475202" cy="243186"/>
          </a:xfrm>
          <a:prstGeom prst="rightArrow">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7" name="Picture 96" descr="A close up of a logo&#10;&#10;Description generated with very high confidence">
            <a:extLst>
              <a:ext uri="{FF2B5EF4-FFF2-40B4-BE49-F238E27FC236}">
                <a16:creationId xmlns:a16="http://schemas.microsoft.com/office/drawing/2014/main" id="{7B9323B4-6C58-4807-8D0B-40CF2415B779}"/>
              </a:ext>
            </a:extLst>
          </p:cNvPr>
          <p:cNvPicPr>
            <a:picLocks noChangeAspect="1"/>
          </p:cNvPicPr>
          <p:nvPr/>
        </p:nvPicPr>
        <p:blipFill>
          <a:blip r:embed="rId3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664004" y="4919201"/>
            <a:ext cx="571200" cy="571200"/>
          </a:xfrm>
          <a:prstGeom prst="rect">
            <a:avLst/>
          </a:prstGeom>
        </p:spPr>
      </p:pic>
      <p:sp>
        <p:nvSpPr>
          <p:cNvPr id="98" name="Rectangle 97">
            <a:extLst>
              <a:ext uri="{FF2B5EF4-FFF2-40B4-BE49-F238E27FC236}">
                <a16:creationId xmlns:a16="http://schemas.microsoft.com/office/drawing/2014/main" id="{99F765CA-D2DB-4389-9600-632764E65FA3}"/>
              </a:ext>
            </a:extLst>
          </p:cNvPr>
          <p:cNvSpPr/>
          <p:nvPr/>
        </p:nvSpPr>
        <p:spPr>
          <a:xfrm>
            <a:off x="7011354" y="5334456"/>
            <a:ext cx="234461" cy="1837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a:extLst>
              <a:ext uri="{FF2B5EF4-FFF2-40B4-BE49-F238E27FC236}">
                <a16:creationId xmlns:a16="http://schemas.microsoft.com/office/drawing/2014/main" id="{5B14D90E-729E-4701-8D6B-87460D221610}"/>
              </a:ext>
            </a:extLst>
          </p:cNvPr>
          <p:cNvSpPr/>
          <p:nvPr/>
        </p:nvSpPr>
        <p:spPr>
          <a:xfrm>
            <a:off x="10727449" y="5260633"/>
            <a:ext cx="234461" cy="1837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TextBox 99">
            <a:extLst>
              <a:ext uri="{FF2B5EF4-FFF2-40B4-BE49-F238E27FC236}">
                <a16:creationId xmlns:a16="http://schemas.microsoft.com/office/drawing/2014/main" id="{8EB959E1-CC6B-47E9-A896-9721EE9ED7B8}"/>
              </a:ext>
            </a:extLst>
          </p:cNvPr>
          <p:cNvSpPr txBox="1"/>
          <p:nvPr/>
        </p:nvSpPr>
        <p:spPr>
          <a:xfrm>
            <a:off x="10011182" y="5459148"/>
            <a:ext cx="1287467" cy="830997"/>
          </a:xfrm>
          <a:prstGeom prst="rect">
            <a:avLst/>
          </a:prstGeom>
          <a:noFill/>
        </p:spPr>
        <p:txBody>
          <a:bodyPr wrap="square" rtlCol="0">
            <a:spAutoFit/>
          </a:bodyPr>
          <a:lstStyle/>
          <a:p>
            <a:pPr algn="ctr"/>
            <a:r>
              <a:rPr lang="en-GB" sz="1200" dirty="0">
                <a:solidFill>
                  <a:schemeClr val="tx1">
                    <a:lumMod val="65000"/>
                    <a:lumOff val="35000"/>
                  </a:schemeClr>
                </a:solidFill>
              </a:rPr>
              <a:t>Bag label code scanned and UIs for each pack are decommissioned</a:t>
            </a:r>
          </a:p>
        </p:txBody>
      </p:sp>
      <p:pic>
        <p:nvPicPr>
          <p:cNvPr id="101" name="Graphic 100" descr="Shopping bag">
            <a:extLst>
              <a:ext uri="{FF2B5EF4-FFF2-40B4-BE49-F238E27FC236}">
                <a16:creationId xmlns:a16="http://schemas.microsoft.com/office/drawing/2014/main" id="{A2EF6BA4-0289-47C6-8C13-0D1E335C787D}"/>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11558339" y="4372149"/>
            <a:ext cx="533254" cy="533254"/>
          </a:xfrm>
          <a:prstGeom prst="rect">
            <a:avLst/>
          </a:prstGeom>
        </p:spPr>
      </p:pic>
      <p:pic>
        <p:nvPicPr>
          <p:cNvPr id="102" name="Graphic 101" descr="Barcode">
            <a:extLst>
              <a:ext uri="{FF2B5EF4-FFF2-40B4-BE49-F238E27FC236}">
                <a16:creationId xmlns:a16="http://schemas.microsoft.com/office/drawing/2014/main" id="{765E5436-3277-47D7-AAFE-829A3FE896C4}"/>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1713385" y="4655848"/>
            <a:ext cx="157598" cy="157598"/>
          </a:xfrm>
          <a:prstGeom prst="rect">
            <a:avLst/>
          </a:prstGeom>
        </p:spPr>
      </p:pic>
      <p:sp>
        <p:nvSpPr>
          <p:cNvPr id="103" name="TextBox 102">
            <a:extLst>
              <a:ext uri="{FF2B5EF4-FFF2-40B4-BE49-F238E27FC236}">
                <a16:creationId xmlns:a16="http://schemas.microsoft.com/office/drawing/2014/main" id="{C3DCD792-1B24-4CF2-9BE8-8A1C45C80304}"/>
              </a:ext>
            </a:extLst>
          </p:cNvPr>
          <p:cNvSpPr txBox="1"/>
          <p:nvPr/>
        </p:nvSpPr>
        <p:spPr>
          <a:xfrm>
            <a:off x="11298649" y="5487693"/>
            <a:ext cx="938939" cy="646331"/>
          </a:xfrm>
          <a:prstGeom prst="rect">
            <a:avLst/>
          </a:prstGeom>
          <a:noFill/>
        </p:spPr>
        <p:txBody>
          <a:bodyPr wrap="square" rtlCol="0">
            <a:spAutoFit/>
          </a:bodyPr>
          <a:lstStyle/>
          <a:p>
            <a:pPr algn="ctr"/>
            <a:r>
              <a:rPr lang="en-GB" sz="1200" dirty="0">
                <a:solidFill>
                  <a:schemeClr val="tx1">
                    <a:lumMod val="65000"/>
                    <a:lumOff val="35000"/>
                  </a:schemeClr>
                </a:solidFill>
              </a:rPr>
              <a:t>Patient receives prescription</a:t>
            </a:r>
          </a:p>
        </p:txBody>
      </p:sp>
      <p:sp>
        <p:nvSpPr>
          <p:cNvPr id="104" name="Arrow: Right 103">
            <a:extLst>
              <a:ext uri="{FF2B5EF4-FFF2-40B4-BE49-F238E27FC236}">
                <a16:creationId xmlns:a16="http://schemas.microsoft.com/office/drawing/2014/main" id="{E853ED4A-7326-44D2-BA8B-7FD9947C5E83}"/>
              </a:ext>
            </a:extLst>
          </p:cNvPr>
          <p:cNvSpPr/>
          <p:nvPr/>
        </p:nvSpPr>
        <p:spPr>
          <a:xfrm flipV="1">
            <a:off x="9676119" y="4289153"/>
            <a:ext cx="475202" cy="243186"/>
          </a:xfrm>
          <a:prstGeom prst="rightArrow">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330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8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87"/>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9"/>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0"/>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5"/>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9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7"/>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95"/>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9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93"/>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0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04"/>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99"/>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27"/>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21"/>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2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44"/>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97"/>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29"/>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33"/>
                                        </p:tgtEl>
                                        <p:attrNameLst>
                                          <p:attrName>style.visibility</p:attrName>
                                        </p:attrNameLst>
                                      </p:cBhvr>
                                      <p:to>
                                        <p:strVal val="visible"/>
                                      </p:to>
                                    </p:set>
                                  </p:childTnLst>
                                </p:cTn>
                              </p:par>
                            </p:childTnLst>
                          </p:cTn>
                        </p:par>
                        <p:par>
                          <p:cTn id="127" fill="hold">
                            <p:stCondLst>
                              <p:cond delay="0"/>
                            </p:stCondLst>
                            <p:childTnLst>
                              <p:par>
                                <p:cTn id="128" presetID="1" presetClass="entr" presetSubtype="0" fill="hold" grpId="0" nodeType="afterEffect">
                                  <p:stCondLst>
                                    <p:cond delay="0"/>
                                  </p:stCondLst>
                                  <p:childTnLst>
                                    <p:set>
                                      <p:cBhvr>
                                        <p:cTn id="129" dur="1" fill="hold">
                                          <p:stCondLst>
                                            <p:cond delay="0"/>
                                          </p:stCondLst>
                                        </p:cTn>
                                        <p:tgtEl>
                                          <p:spTgt spid="103"/>
                                        </p:tgtEl>
                                        <p:attrNameLst>
                                          <p:attrName>style.visibility</p:attrName>
                                        </p:attrNameLst>
                                      </p:cBhvr>
                                      <p:to>
                                        <p:strVal val="visible"/>
                                      </p:to>
                                    </p:set>
                                  </p:childTnLst>
                                </p:cTn>
                              </p:par>
                              <p:par>
                                <p:cTn id="130" presetID="1" presetClass="entr" presetSubtype="0" fill="hold" nodeType="withEffect">
                                  <p:stCondLst>
                                    <p:cond delay="0"/>
                                  </p:stCondLst>
                                  <p:childTnLst>
                                    <p:set>
                                      <p:cBhvr>
                                        <p:cTn id="131" dur="1" fill="hold">
                                          <p:stCondLst>
                                            <p:cond delay="0"/>
                                          </p:stCondLst>
                                        </p:cTn>
                                        <p:tgtEl>
                                          <p:spTgt spid="17"/>
                                        </p:tgtEl>
                                        <p:attrNameLst>
                                          <p:attrName>style.visibility</p:attrName>
                                        </p:attrNameLst>
                                      </p:cBhvr>
                                      <p:to>
                                        <p:strVal val="visible"/>
                                      </p:to>
                                    </p:set>
                                  </p:childTnLst>
                                </p:cTn>
                              </p:par>
                              <p:par>
                                <p:cTn id="132" presetID="1" presetClass="entr" presetSubtype="0" fill="hold" nodeType="withEffect">
                                  <p:stCondLst>
                                    <p:cond delay="0"/>
                                  </p:stCondLst>
                                  <p:childTnLst>
                                    <p:set>
                                      <p:cBhvr>
                                        <p:cTn id="133" dur="1" fill="hold">
                                          <p:stCondLst>
                                            <p:cond delay="0"/>
                                          </p:stCondLst>
                                        </p:cTn>
                                        <p:tgtEl>
                                          <p:spTgt spid="19"/>
                                        </p:tgtEl>
                                        <p:attrNameLst>
                                          <p:attrName>style.visibility</p:attrName>
                                        </p:attrNameLst>
                                      </p:cBhvr>
                                      <p:to>
                                        <p:strVal val="visible"/>
                                      </p:to>
                                    </p:set>
                                  </p:childTnLst>
                                </p:cTn>
                              </p:par>
                              <p:par>
                                <p:cTn id="134" presetID="1" presetClass="entr" presetSubtype="0" fill="hold" nodeType="withEffect">
                                  <p:stCondLst>
                                    <p:cond delay="0"/>
                                  </p:stCondLst>
                                  <p:childTnLst>
                                    <p:set>
                                      <p:cBhvr>
                                        <p:cTn id="135" dur="1" fill="hold">
                                          <p:stCondLst>
                                            <p:cond delay="0"/>
                                          </p:stCondLst>
                                        </p:cTn>
                                        <p:tgtEl>
                                          <p:spTgt spid="15"/>
                                        </p:tgtEl>
                                        <p:attrNameLst>
                                          <p:attrName>style.visibility</p:attrName>
                                        </p:attrNameLst>
                                      </p:cBhvr>
                                      <p:to>
                                        <p:strVal val="visible"/>
                                      </p:to>
                                    </p:set>
                                  </p:childTnLst>
                                </p:cTn>
                              </p:par>
                              <p:par>
                                <p:cTn id="136" presetID="1" presetClass="entr" presetSubtype="0" fill="hold" nodeType="withEffect">
                                  <p:stCondLst>
                                    <p:cond delay="0"/>
                                  </p:stCondLst>
                                  <p:childTnLst>
                                    <p:set>
                                      <p:cBhvr>
                                        <p:cTn id="137" dur="1" fill="hold">
                                          <p:stCondLst>
                                            <p:cond delay="0"/>
                                          </p:stCondLst>
                                        </p:cTn>
                                        <p:tgtEl>
                                          <p:spTgt spid="102"/>
                                        </p:tgtEl>
                                        <p:attrNameLst>
                                          <p:attrName>style.visibility</p:attrName>
                                        </p:attrNameLst>
                                      </p:cBhvr>
                                      <p:to>
                                        <p:strVal val="visible"/>
                                      </p:to>
                                    </p:set>
                                  </p:childTnLst>
                                </p:cTn>
                              </p:par>
                              <p:par>
                                <p:cTn id="138" presetID="1" presetClass="entr" presetSubtype="0" fill="hold" nodeType="withEffect">
                                  <p:stCondLst>
                                    <p:cond delay="0"/>
                                  </p:stCondLst>
                                  <p:childTnLst>
                                    <p:set>
                                      <p:cBhvr>
                                        <p:cTn id="139" dur="1" fill="hold">
                                          <p:stCondLst>
                                            <p:cond delay="0"/>
                                          </p:stCondLst>
                                        </p:cTn>
                                        <p:tgtEl>
                                          <p:spTgt spid="101"/>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1" presetClass="entr" presetSubtype="0" fill="hold" grpId="1" nodeType="clickEffect">
                                  <p:stCondLst>
                                    <p:cond delay="0"/>
                                  </p:stCondLst>
                                  <p:childTnLst>
                                    <p:set>
                                      <p:cBhvr>
                                        <p:cTn id="143"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5" grpId="1" animBg="1"/>
      <p:bldP spid="36" grpId="0" animBg="1"/>
      <p:bldP spid="37" grpId="0" animBg="1"/>
      <p:bldP spid="43" grpId="0" animBg="1"/>
      <p:bldP spid="44" grpId="0" animBg="1"/>
      <p:bldP spid="48" grpId="0" animBg="1"/>
      <p:bldP spid="50" grpId="0" animBg="1"/>
      <p:bldP spid="51" grpId="0"/>
      <p:bldP spid="52" grpId="0"/>
      <p:bldP spid="53" grpId="0"/>
      <p:bldP spid="54" grpId="0"/>
      <p:bldP spid="55" grpId="0"/>
      <p:bldP spid="56" grpId="0"/>
      <p:bldP spid="57" grpId="0"/>
      <p:bldP spid="58" grpId="0"/>
      <p:bldP spid="59" grpId="0"/>
      <p:bldP spid="61" grpId="0" animBg="1"/>
      <p:bldP spid="63" grpId="0"/>
      <p:bldP spid="96" grpId="0" animBg="1"/>
      <p:bldP spid="98" grpId="0" animBg="1"/>
      <p:bldP spid="99" grpId="0" animBg="1"/>
      <p:bldP spid="100" grpId="0"/>
      <p:bldP spid="103" grpId="0"/>
      <p:bldP spid="10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0740-EA2A-4C3A-A156-FB3668053B1D}"/>
              </a:ext>
            </a:extLst>
          </p:cNvPr>
          <p:cNvSpPr>
            <a:spLocks noGrp="1"/>
          </p:cNvSpPr>
          <p:nvPr>
            <p:ph type="title"/>
          </p:nvPr>
        </p:nvSpPr>
        <p:spPr/>
        <p:txBody>
          <a:bodyPr/>
          <a:lstStyle/>
          <a:p>
            <a:r>
              <a:rPr lang="en-GB" dirty="0"/>
              <a:t>How will it work in practice?</a:t>
            </a:r>
          </a:p>
        </p:txBody>
      </p:sp>
      <p:sp>
        <p:nvSpPr>
          <p:cNvPr id="3" name="Content Placeholder 2">
            <a:extLst>
              <a:ext uri="{FF2B5EF4-FFF2-40B4-BE49-F238E27FC236}">
                <a16:creationId xmlns:a16="http://schemas.microsoft.com/office/drawing/2014/main" id="{48B0CE89-117C-402B-A307-DAF12AAAC606}"/>
              </a:ext>
            </a:extLst>
          </p:cNvPr>
          <p:cNvSpPr>
            <a:spLocks noGrp="1"/>
          </p:cNvSpPr>
          <p:nvPr>
            <p:ph idx="1"/>
          </p:nvPr>
        </p:nvSpPr>
        <p:spPr>
          <a:xfrm>
            <a:off x="623392" y="1844824"/>
            <a:ext cx="8568952" cy="4680520"/>
          </a:xfrm>
        </p:spPr>
        <p:txBody>
          <a:bodyPr>
            <a:normAutofit fontScale="92500" lnSpcReduction="10000"/>
          </a:bodyPr>
          <a:lstStyle/>
          <a:p>
            <a:r>
              <a:rPr lang="en-GB" dirty="0"/>
              <a:t>Standalone systems are an option</a:t>
            </a:r>
          </a:p>
          <a:p>
            <a:pPr lvl="1"/>
            <a:r>
              <a:rPr lang="en-GB" dirty="0"/>
              <a:t>may be less complicated to implement in the early days (when less FMD compliant stock in pharmacies)</a:t>
            </a:r>
          </a:p>
          <a:p>
            <a:pPr lvl="1"/>
            <a:r>
              <a:rPr lang="en-GB" dirty="0"/>
              <a:t>possibly cheaper than integrated systems</a:t>
            </a:r>
          </a:p>
          <a:p>
            <a:r>
              <a:rPr lang="en-GB" dirty="0"/>
              <a:t>Care homes / MDS – decommission at the point of deblistering</a:t>
            </a:r>
          </a:p>
          <a:p>
            <a:r>
              <a:rPr lang="en-GB" dirty="0"/>
              <a:t>Deliveries – decommission when the driver/courier leaves the pharmacy</a:t>
            </a:r>
          </a:p>
          <a:p>
            <a:r>
              <a:rPr lang="en-GB" dirty="0"/>
              <a:t>Be aware – some products are already serialised, but will not be in the FMD hub</a:t>
            </a:r>
          </a:p>
        </p:txBody>
      </p:sp>
      <p:pic>
        <p:nvPicPr>
          <p:cNvPr id="4" name="Content Placeholder 6">
            <a:extLst>
              <a:ext uri="{FF2B5EF4-FFF2-40B4-BE49-F238E27FC236}">
                <a16:creationId xmlns:a16="http://schemas.microsoft.com/office/drawing/2014/main" id="{5D819BD8-D346-44E4-AD65-EBB4D2D69B4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64352" y="1988840"/>
            <a:ext cx="2632620" cy="2104128"/>
          </a:xfrm>
          <a:prstGeom prst="rect">
            <a:avLst/>
          </a:prstGeom>
        </p:spPr>
      </p:pic>
    </p:spTree>
    <p:extLst>
      <p:ext uri="{BB962C8B-B14F-4D97-AF65-F5344CB8AC3E}">
        <p14:creationId xmlns:p14="http://schemas.microsoft.com/office/powerpoint/2010/main" val="1592367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07376" y="188641"/>
            <a:ext cx="9997679" cy="1031068"/>
          </a:xfrm>
        </p:spPr>
        <p:txBody>
          <a:bodyPr/>
          <a:lstStyle/>
          <a:p>
            <a:r>
              <a:rPr lang="en-GB" dirty="0"/>
              <a:t>Who pays for FMD?</a:t>
            </a:r>
          </a:p>
        </p:txBody>
      </p:sp>
      <p:sp>
        <p:nvSpPr>
          <p:cNvPr id="11" name="AutoShape 8" descr="data:image/jpeg;base64,/9j/4AAQSkZJRgABAQAAAQABAAD/2wCEAAkGBhMSEBQTEhQWFBIVGBoZGRYVERoXHBoZJR4dHSAWHh4bICYqIxkvHRgnITsgJCcyOCwsHCc9NjArNSYtLDUBCQoKDQsNGQ8OGTUkHiQ1KTU1NS81NTY1NTU1NTU1NS0yMzU0NTA0NTU1NTQ1NTE1NTYpLjUuNDU1NTU1NS40Nf/AABEIAFAATQMBIgACEQEDEQH/xAAbAAADAAMBAQAAAAAAAAAAAAAAAQUCBAYDB//EADIQAAIBAwMBBwMCBgMAAAAAAAECAwARIQQSMQYFEyJBUXGRMmHCBxQVM1JigrEjQoH/xAAaAQEAAwADAAAAAAAAAAAAAAAAAQIDBAUG/8QAKhEAAQMDAgQFBQAAAAAAAAAAAQACAwQRITFBEjJRYSKBobHwBRPB4fH/2gAMAwEAAhEDEQA/APk6k2GT8msrn1PyaxXgU69vZdbcp3Pqfk0XPqfk0qKWS5TufU/JoufU/JpUUslync+p+TRc+p+TSopZLlO59T8mqnYLm75PC+Z/uqVVTsLl/ZfyrKXkKuw5UpeBTpLwKdaqiKKKKKEUUUURFFFFERVXsBCS9gTheLf3epqVV7pTmX2T86yl5Crs1UBeBTpLwKdaqqKKKKKEUUUURFFFFERV7pTmX2T86g1e6U5l9k/OspeQq7NVD08LOQqKWY8BQST7AU5YGW25SLi4uOR6j1FUenNSkRklLhZEiZYgSwvI42EgqDbajM18ZArV7TC94djKU5AQsVW+di7wCbetsmqiRxlLLYG/f5b1GygjC1abKQbEEEeRFjVLsTuldJJXUESKApBO3IJmbwkFQOFF7nkWGfDtnUiTUzyA7g8rsGzkFiQc/apEhMnBbFtfwlsLXh0zvcqrMFtcgXAubAk+WcZ86xliKsVYFWBsQRYg+hFXeytTEmlZC8e+aUb1kaRQsaKdhOxTcGR99hf6BUKTk+Ldn6jfP3zURyOe9wIsBp3+G/oUIsvSHRyOCURmANiVUkA82x52HH2rxq/pe2l02n04hKvMJWncHdZHWyxAjAJUXbzFz7ioUkhYlibsSSSfMnJPzSJ73udcWG3Xp/OyEALODSO/0IzZt4VJz/SPVvsM1a6VGZf8P9vWHbGvR10xgkEawxKBH4ldJRl2wLFmbxbweLDFqz6VNzKTydn+3rPjdJGS4W7b6/P3qrtADlrdPdNS6qaOMK6q4Y7+7JFlUm4PB4tzyamy6Z0tvRlv/UpXPmBeuv6D69/h8Mm9mluVEen3WUebyXN9vpYcn5qR1n27+61byiZpYzmMNjYpz3e3gEHGOea4ENRXO+oSRSRgQgYdnJGu3cDW3hNr5tZzWcFwcrx6f6bl1c8USqwWQn/k2EgAAkkHg4HF+anT6SSP+YjJyPEpGRyM11nQvXX8PSUszyA2EenDWXcTdpCTfbYC2Ob/AGqZ1t1B+71bSrK0kRAMavjuwRmPbwCCORzSKornfUXxPjAhAFnZyd9u47eE2JNwILWfbBByvHsjpaacTWR17qF5sxt4rWso+5Bx7VKmgZPrVluLjcpW49c+Vd70V+pS6HTLHK0k+6TCbsQxAWuCeSTnYMY8q47qDtAzamV2mM92O2Rjyl/Dg8Cx+nypR1FdJWSxzxgRjlPXY7e/lcZR7WBgIOVs9k9LzTiWyOvdwvNmM+K1rKPfy9qlS6dlIDKyk5AZSL+1673or9Sl0OmEcrPPukwm7+TEBYkE8knIQYx5XrjuoO0TNqZHaYz3Y7ZGxdL4weMeQ4pR1Fc+sljnjAjHKc567e/lcZUuawMBBytnS9LzvBqJe7de4CeExsC25rW/8Ga2emYWVpQylTZMMpB/7eRrqemf1OXT6WLTyyyO7B902G/bg4RQD9drbj6Xtm1q5np/UvJJO8jmRztu5YsWN3zc1nSVFdLJO2pjDWg+E5yNOg3BOc+IbWJtwsFuEr//2Q=="/>
          <p:cNvSpPr>
            <a:spLocks noChangeAspect="1" noChangeArrowheads="1"/>
          </p:cNvSpPr>
          <p:nvPr/>
        </p:nvSpPr>
        <p:spPr bwMode="auto">
          <a:xfrm>
            <a:off x="16414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Rounded Rectangle 11"/>
          <p:cNvSpPr/>
          <p:nvPr/>
        </p:nvSpPr>
        <p:spPr>
          <a:xfrm>
            <a:off x="1765397" y="2811608"/>
            <a:ext cx="1650847"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a:t>Research -led manufacturers</a:t>
            </a:r>
          </a:p>
        </p:txBody>
      </p:sp>
      <p:sp>
        <p:nvSpPr>
          <p:cNvPr id="27" name="Rounded Rectangle 26"/>
          <p:cNvSpPr/>
          <p:nvPr/>
        </p:nvSpPr>
        <p:spPr>
          <a:xfrm>
            <a:off x="5255927" y="2811608"/>
            <a:ext cx="1650847"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a:t>Parallel distributors</a:t>
            </a:r>
          </a:p>
        </p:txBody>
      </p:sp>
      <p:sp>
        <p:nvSpPr>
          <p:cNvPr id="28" name="Rounded Rectangle 27"/>
          <p:cNvSpPr/>
          <p:nvPr/>
        </p:nvSpPr>
        <p:spPr>
          <a:xfrm>
            <a:off x="7001192" y="2811608"/>
            <a:ext cx="1650847"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a:t>Wholesalers</a:t>
            </a:r>
          </a:p>
        </p:txBody>
      </p:sp>
      <p:sp>
        <p:nvSpPr>
          <p:cNvPr id="29" name="Rounded Rectangle 28"/>
          <p:cNvSpPr/>
          <p:nvPr/>
        </p:nvSpPr>
        <p:spPr>
          <a:xfrm>
            <a:off x="8746458" y="2811608"/>
            <a:ext cx="1658615"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a:t>Pharmacies</a:t>
            </a:r>
          </a:p>
        </p:txBody>
      </p:sp>
      <p:sp>
        <p:nvSpPr>
          <p:cNvPr id="31" name="Rounded Rectangle 30"/>
          <p:cNvSpPr/>
          <p:nvPr/>
        </p:nvSpPr>
        <p:spPr>
          <a:xfrm>
            <a:off x="3510662" y="2811608"/>
            <a:ext cx="1650847"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a:t>Generics manufacturers</a:t>
            </a:r>
          </a:p>
        </p:txBody>
      </p:sp>
      <p:grpSp>
        <p:nvGrpSpPr>
          <p:cNvPr id="2057" name="Group 2056"/>
          <p:cNvGrpSpPr/>
          <p:nvPr/>
        </p:nvGrpSpPr>
        <p:grpSpPr>
          <a:xfrm>
            <a:off x="2555964" y="2181498"/>
            <a:ext cx="6976410" cy="545389"/>
            <a:chOff x="1031964" y="2181497"/>
            <a:chExt cx="6976410" cy="545389"/>
          </a:xfrm>
        </p:grpSpPr>
        <p:cxnSp>
          <p:nvCxnSpPr>
            <p:cNvPr id="15" name="Straight Connector 14"/>
            <p:cNvCxnSpPr/>
            <p:nvPr/>
          </p:nvCxnSpPr>
          <p:spPr>
            <a:xfrm>
              <a:off x="1031964" y="2416631"/>
              <a:ext cx="697641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557349" y="2181497"/>
              <a:ext cx="0" cy="54538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058035" y="2389399"/>
              <a:ext cx="0" cy="31678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847821" y="2410097"/>
              <a:ext cx="0" cy="31678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317242" y="2410096"/>
              <a:ext cx="0" cy="31678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7982321" y="2410094"/>
              <a:ext cx="0" cy="316789"/>
            </a:xfrm>
            <a:prstGeom prst="line">
              <a:avLst/>
            </a:prstGeom>
            <a:ln w="57150"/>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1902585" y="3724275"/>
            <a:ext cx="1358900" cy="461665"/>
          </a:xfrm>
          <a:prstGeom prst="rect">
            <a:avLst/>
          </a:prstGeom>
          <a:noFill/>
        </p:spPr>
        <p:txBody>
          <a:bodyPr wrap="square" rtlCol="0">
            <a:spAutoFit/>
          </a:bodyPr>
          <a:lstStyle/>
          <a:p>
            <a:pPr algn="ctr"/>
            <a:r>
              <a:rPr lang="en-GB" sz="2400" dirty="0"/>
              <a:t>ABPI</a:t>
            </a:r>
          </a:p>
        </p:txBody>
      </p:sp>
      <p:sp>
        <p:nvSpPr>
          <p:cNvPr id="39" name="TextBox 38"/>
          <p:cNvSpPr txBox="1"/>
          <p:nvPr/>
        </p:nvSpPr>
        <p:spPr>
          <a:xfrm>
            <a:off x="3656634" y="3733799"/>
            <a:ext cx="1358900" cy="461665"/>
          </a:xfrm>
          <a:prstGeom prst="rect">
            <a:avLst/>
          </a:prstGeom>
          <a:noFill/>
        </p:spPr>
        <p:txBody>
          <a:bodyPr wrap="square" rtlCol="0">
            <a:spAutoFit/>
          </a:bodyPr>
          <a:lstStyle/>
          <a:p>
            <a:pPr algn="ctr"/>
            <a:r>
              <a:rPr lang="en-GB" sz="2400" dirty="0"/>
              <a:t>BGMA</a:t>
            </a:r>
          </a:p>
        </p:txBody>
      </p:sp>
      <p:sp>
        <p:nvSpPr>
          <p:cNvPr id="40" name="TextBox 39"/>
          <p:cNvSpPr txBox="1"/>
          <p:nvPr/>
        </p:nvSpPr>
        <p:spPr>
          <a:xfrm>
            <a:off x="5401899" y="3733799"/>
            <a:ext cx="1358900" cy="461665"/>
          </a:xfrm>
          <a:prstGeom prst="rect">
            <a:avLst/>
          </a:prstGeom>
          <a:noFill/>
        </p:spPr>
        <p:txBody>
          <a:bodyPr wrap="square" rtlCol="0">
            <a:spAutoFit/>
          </a:bodyPr>
          <a:lstStyle/>
          <a:p>
            <a:pPr algn="ctr"/>
            <a:r>
              <a:rPr lang="en-GB" sz="2400" dirty="0"/>
              <a:t>BAEPD</a:t>
            </a:r>
          </a:p>
        </p:txBody>
      </p:sp>
      <p:sp>
        <p:nvSpPr>
          <p:cNvPr id="41" name="TextBox 40"/>
          <p:cNvSpPr txBox="1"/>
          <p:nvPr/>
        </p:nvSpPr>
        <p:spPr>
          <a:xfrm>
            <a:off x="7161792" y="3724274"/>
            <a:ext cx="1358900" cy="461665"/>
          </a:xfrm>
          <a:prstGeom prst="rect">
            <a:avLst/>
          </a:prstGeom>
          <a:noFill/>
        </p:spPr>
        <p:txBody>
          <a:bodyPr wrap="square" rtlCol="0">
            <a:spAutoFit/>
          </a:bodyPr>
          <a:lstStyle/>
          <a:p>
            <a:pPr algn="ctr"/>
            <a:r>
              <a:rPr lang="en-GB" sz="2400" dirty="0"/>
              <a:t>HDA</a:t>
            </a:r>
          </a:p>
        </p:txBody>
      </p:sp>
      <p:sp>
        <p:nvSpPr>
          <p:cNvPr id="42" name="TextBox 41"/>
          <p:cNvSpPr txBox="1"/>
          <p:nvPr/>
        </p:nvSpPr>
        <p:spPr>
          <a:xfrm>
            <a:off x="8896314" y="3733799"/>
            <a:ext cx="1358900" cy="461665"/>
          </a:xfrm>
          <a:prstGeom prst="rect">
            <a:avLst/>
          </a:prstGeom>
          <a:noFill/>
        </p:spPr>
        <p:txBody>
          <a:bodyPr wrap="square" rtlCol="0">
            <a:spAutoFit/>
          </a:bodyPr>
          <a:lstStyle/>
          <a:p>
            <a:pPr algn="ctr"/>
            <a:r>
              <a:rPr lang="en-GB" sz="2400" dirty="0"/>
              <a:t>NPA/CCA</a:t>
            </a:r>
          </a:p>
        </p:txBody>
      </p:sp>
      <p:sp>
        <p:nvSpPr>
          <p:cNvPr id="44" name="Rounded Rectangle 43"/>
          <p:cNvSpPr/>
          <p:nvPr/>
        </p:nvSpPr>
        <p:spPr>
          <a:xfrm>
            <a:off x="3873222" y="5392387"/>
            <a:ext cx="1396628" cy="420195"/>
          </a:xfrm>
          <a:prstGeom prst="round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t>Wholesalers</a:t>
            </a:r>
            <a:endParaRPr lang="en-GB" sz="2400" b="1" dirty="0"/>
          </a:p>
        </p:txBody>
      </p:sp>
      <p:cxnSp>
        <p:nvCxnSpPr>
          <p:cNvPr id="45" name="Straight Connector 44"/>
          <p:cNvCxnSpPr/>
          <p:nvPr/>
        </p:nvCxnSpPr>
        <p:spPr>
          <a:xfrm>
            <a:off x="2610356" y="5024832"/>
            <a:ext cx="6976410" cy="0"/>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6167901" y="4800271"/>
            <a:ext cx="0" cy="5453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624133" y="5016435"/>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538425" y="5022316"/>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7721658" y="5022315"/>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9571516" y="5018074"/>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sp>
        <p:nvSpPr>
          <p:cNvPr id="64" name="Rounded Rectangle 63"/>
          <p:cNvSpPr/>
          <p:nvPr/>
        </p:nvSpPr>
        <p:spPr>
          <a:xfrm>
            <a:off x="5481881" y="5392387"/>
            <a:ext cx="1372040" cy="420195"/>
          </a:xfrm>
          <a:prstGeom prst="round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t>Pharmacies</a:t>
            </a:r>
            <a:endParaRPr lang="en-GB" sz="2400" b="1" dirty="0"/>
          </a:p>
        </p:txBody>
      </p:sp>
      <p:sp>
        <p:nvSpPr>
          <p:cNvPr id="65" name="Rounded Rectangle 64"/>
          <p:cNvSpPr/>
          <p:nvPr/>
        </p:nvSpPr>
        <p:spPr>
          <a:xfrm>
            <a:off x="7152583" y="5392387"/>
            <a:ext cx="1151356" cy="420195"/>
          </a:xfrm>
          <a:prstGeom prst="round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t>Hospitals</a:t>
            </a:r>
            <a:endParaRPr lang="en-GB" sz="2400" b="1" dirty="0"/>
          </a:p>
        </p:txBody>
      </p:sp>
      <p:sp>
        <p:nvSpPr>
          <p:cNvPr id="66" name="Rounded Rectangle 65"/>
          <p:cNvSpPr/>
          <p:nvPr/>
        </p:nvSpPr>
        <p:spPr>
          <a:xfrm>
            <a:off x="1902584" y="5392387"/>
            <a:ext cx="1745266" cy="420195"/>
          </a:xfrm>
          <a:prstGeom prst="round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t>Manufacturers</a:t>
            </a:r>
            <a:endParaRPr lang="en-GB" sz="2400" b="1" dirty="0"/>
          </a:p>
        </p:txBody>
      </p:sp>
      <p:sp>
        <p:nvSpPr>
          <p:cNvPr id="67" name="Rounded Rectangle 66"/>
          <p:cNvSpPr/>
          <p:nvPr/>
        </p:nvSpPr>
        <p:spPr>
          <a:xfrm>
            <a:off x="8520693" y="5392387"/>
            <a:ext cx="1630561" cy="420195"/>
          </a:xfrm>
          <a:prstGeom prst="round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t>GP surgeries</a:t>
            </a:r>
            <a:endParaRPr lang="en-GB" sz="2400" b="1" dirty="0"/>
          </a:p>
        </p:txBody>
      </p:sp>
      <p:sp>
        <p:nvSpPr>
          <p:cNvPr id="68" name="Rounded Rectangle 67"/>
          <p:cNvSpPr/>
          <p:nvPr/>
        </p:nvSpPr>
        <p:spPr>
          <a:xfrm>
            <a:off x="3482087" y="4295775"/>
            <a:ext cx="5372099" cy="471188"/>
          </a:xfrm>
          <a:prstGeom prst="round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a:t>National Medicines Verification System</a:t>
            </a:r>
            <a:endParaRPr lang="en-GB" sz="2800" b="1" dirty="0"/>
          </a:p>
        </p:txBody>
      </p:sp>
      <p:pic>
        <p:nvPicPr>
          <p:cNvPr id="1026" name="Picture 2" descr="http://www.abpi.org.uk/media-centre/newsreleases/2017/PublishingImages/Pages/Medicines-manufacturing-can-be-high-growth-sector-for-UK-economy-of-the-future/SecurMed%20UK%20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4157" y="963655"/>
            <a:ext cx="2854384" cy="1024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154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B305E-78E1-4996-8826-DAF5213D28D8}"/>
              </a:ext>
            </a:extLst>
          </p:cNvPr>
          <p:cNvSpPr>
            <a:spLocks noGrp="1"/>
          </p:cNvSpPr>
          <p:nvPr>
            <p:ph type="title"/>
          </p:nvPr>
        </p:nvSpPr>
        <p:spPr/>
        <p:txBody>
          <a:bodyPr/>
          <a:lstStyle/>
          <a:p>
            <a:r>
              <a:rPr lang="en-GB" dirty="0"/>
              <a:t>Funding for pharmacy contractors</a:t>
            </a:r>
          </a:p>
        </p:txBody>
      </p:sp>
      <p:sp>
        <p:nvSpPr>
          <p:cNvPr id="3" name="Content Placeholder 2">
            <a:extLst>
              <a:ext uri="{FF2B5EF4-FFF2-40B4-BE49-F238E27FC236}">
                <a16:creationId xmlns:a16="http://schemas.microsoft.com/office/drawing/2014/main" id="{891D641B-A1D3-4911-801E-2A3A5E8CB7E9}"/>
              </a:ext>
            </a:extLst>
          </p:cNvPr>
          <p:cNvSpPr>
            <a:spLocks noGrp="1"/>
          </p:cNvSpPr>
          <p:nvPr>
            <p:ph idx="1"/>
          </p:nvPr>
        </p:nvSpPr>
        <p:spPr>
          <a:xfrm>
            <a:off x="623392" y="1844824"/>
            <a:ext cx="11017224" cy="4536504"/>
          </a:xfrm>
        </p:spPr>
        <p:txBody>
          <a:bodyPr>
            <a:normAutofit fontScale="92500"/>
          </a:bodyPr>
          <a:lstStyle/>
          <a:p>
            <a:r>
              <a:rPr lang="en-GB" dirty="0"/>
              <a:t>“Each sector is responsible for its own costs for connecting to the system”</a:t>
            </a:r>
          </a:p>
          <a:p>
            <a:r>
              <a:rPr lang="en-GB" dirty="0"/>
              <a:t>Each of the four national community pharmacy negotiators (PSNC, CPS, </a:t>
            </a:r>
            <a:r>
              <a:rPr lang="en-GB" dirty="0" err="1"/>
              <a:t>CPW</a:t>
            </a:r>
            <a:r>
              <a:rPr lang="en-GB" dirty="0"/>
              <a:t> and </a:t>
            </a:r>
            <a:r>
              <a:rPr lang="en-GB" dirty="0" err="1"/>
              <a:t>CPNI</a:t>
            </a:r>
            <a:r>
              <a:rPr lang="en-GB" dirty="0"/>
              <a:t>) is working to ensure that contractors’ FMD-related costs are recognised in future NHS funding settlements</a:t>
            </a:r>
          </a:p>
          <a:p>
            <a:r>
              <a:rPr lang="en-GB" dirty="0"/>
              <a:t>Costs for contractors relate to:</a:t>
            </a:r>
          </a:p>
          <a:p>
            <a:pPr lvl="1"/>
            <a:r>
              <a:rPr lang="en-GB" dirty="0"/>
              <a:t>equipment, e.g. 2D scanners</a:t>
            </a:r>
          </a:p>
          <a:p>
            <a:pPr lvl="1"/>
            <a:r>
              <a:rPr lang="en-GB" dirty="0"/>
              <a:t>software purchase and maintenance</a:t>
            </a:r>
          </a:p>
          <a:p>
            <a:pPr lvl="1"/>
            <a:r>
              <a:rPr lang="en-GB" dirty="0"/>
              <a:t>additional workload related to FMD checks</a:t>
            </a:r>
          </a:p>
        </p:txBody>
      </p:sp>
    </p:spTree>
    <p:extLst>
      <p:ext uri="{BB962C8B-B14F-4D97-AF65-F5344CB8AC3E}">
        <p14:creationId xmlns:p14="http://schemas.microsoft.com/office/powerpoint/2010/main" val="1506995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5D8E9-D25B-4E61-8AE4-E4E21BA9DF8A}"/>
              </a:ext>
            </a:extLst>
          </p:cNvPr>
          <p:cNvSpPr>
            <a:spLocks noGrp="1"/>
          </p:cNvSpPr>
          <p:nvPr>
            <p:ph type="title"/>
          </p:nvPr>
        </p:nvSpPr>
        <p:spPr/>
        <p:txBody>
          <a:bodyPr/>
          <a:lstStyle/>
          <a:p>
            <a:r>
              <a:rPr lang="en-GB" dirty="0"/>
              <a:t>What do contractors need to do now?</a:t>
            </a:r>
          </a:p>
        </p:txBody>
      </p:sp>
      <p:sp>
        <p:nvSpPr>
          <p:cNvPr id="3" name="Content Placeholder 2">
            <a:extLst>
              <a:ext uri="{FF2B5EF4-FFF2-40B4-BE49-F238E27FC236}">
                <a16:creationId xmlns:a16="http://schemas.microsoft.com/office/drawing/2014/main" id="{910BC087-38B4-40A0-8477-E80ABCE04BD8}"/>
              </a:ext>
            </a:extLst>
          </p:cNvPr>
          <p:cNvSpPr>
            <a:spLocks noGrp="1"/>
          </p:cNvSpPr>
          <p:nvPr>
            <p:ph idx="1"/>
          </p:nvPr>
        </p:nvSpPr>
        <p:spPr>
          <a:xfrm>
            <a:off x="623392" y="1844824"/>
            <a:ext cx="11017224" cy="4536504"/>
          </a:xfrm>
        </p:spPr>
        <p:txBody>
          <a:bodyPr>
            <a:normAutofit lnSpcReduction="10000"/>
          </a:bodyPr>
          <a:lstStyle/>
          <a:p>
            <a:pPr marL="0" indent="0">
              <a:buNone/>
            </a:pPr>
            <a:r>
              <a:rPr lang="en-GB" dirty="0">
                <a:solidFill>
                  <a:srgbClr val="5B518E"/>
                </a:solidFill>
              </a:rPr>
              <a:t>1)</a:t>
            </a:r>
            <a:r>
              <a:rPr lang="en-GB" dirty="0"/>
              <a:t> Read the guidance available at </a:t>
            </a:r>
            <a:r>
              <a:rPr lang="en-GB" b="1" dirty="0">
                <a:solidFill>
                  <a:srgbClr val="5B518E"/>
                </a:solidFill>
              </a:rPr>
              <a:t>fmdsource.co.uk</a:t>
            </a:r>
          </a:p>
          <a:p>
            <a:pPr marL="0" indent="0">
              <a:buNone/>
            </a:pPr>
            <a:r>
              <a:rPr lang="en-GB" dirty="0">
                <a:solidFill>
                  <a:srgbClr val="5B518E"/>
                </a:solidFill>
              </a:rPr>
              <a:t>2)</a:t>
            </a:r>
            <a:r>
              <a:rPr lang="en-GB" dirty="0"/>
              <a:t> Explore the system options – list of suppliers on FMD Source</a:t>
            </a:r>
          </a:p>
          <a:p>
            <a:pPr marL="744538" lvl="1" indent="-457200"/>
            <a:r>
              <a:rPr lang="en-GB" sz="2400" dirty="0"/>
              <a:t>Integrated with PMR</a:t>
            </a:r>
          </a:p>
          <a:p>
            <a:pPr marL="744538" lvl="1" indent="-457200"/>
            <a:r>
              <a:rPr lang="en-GB" sz="2400" dirty="0"/>
              <a:t>Standalone</a:t>
            </a:r>
          </a:p>
          <a:p>
            <a:pPr marL="444500" indent="-444500">
              <a:buNone/>
            </a:pPr>
            <a:r>
              <a:rPr lang="en-GB" dirty="0">
                <a:solidFill>
                  <a:srgbClr val="5B518E"/>
                </a:solidFill>
              </a:rPr>
              <a:t>3)</a:t>
            </a:r>
            <a:r>
              <a:rPr lang="en-GB" dirty="0"/>
              <a:t> Decide how you want to implement FMD and whether you will take a staged approach?</a:t>
            </a:r>
          </a:p>
          <a:p>
            <a:pPr marL="444500" indent="-444500">
              <a:buNone/>
            </a:pPr>
            <a:r>
              <a:rPr lang="en-GB" dirty="0">
                <a:solidFill>
                  <a:srgbClr val="5B518E"/>
                </a:solidFill>
              </a:rPr>
              <a:t>4)</a:t>
            </a:r>
            <a:r>
              <a:rPr lang="en-GB" dirty="0"/>
              <a:t> Select your supplier, contract with them and decide what hardware you need (additional terminals, power supplies, wireless scanners…)</a:t>
            </a:r>
          </a:p>
          <a:p>
            <a:endParaRPr lang="en-GB" dirty="0"/>
          </a:p>
        </p:txBody>
      </p:sp>
    </p:spTree>
    <p:extLst>
      <p:ext uri="{BB962C8B-B14F-4D97-AF65-F5344CB8AC3E}">
        <p14:creationId xmlns:p14="http://schemas.microsoft.com/office/powerpoint/2010/main" val="3676095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5D8E9-D25B-4E61-8AE4-E4E21BA9DF8A}"/>
              </a:ext>
            </a:extLst>
          </p:cNvPr>
          <p:cNvSpPr>
            <a:spLocks noGrp="1"/>
          </p:cNvSpPr>
          <p:nvPr>
            <p:ph type="title"/>
          </p:nvPr>
        </p:nvSpPr>
        <p:spPr/>
        <p:txBody>
          <a:bodyPr/>
          <a:lstStyle/>
          <a:p>
            <a:r>
              <a:rPr lang="en-GB" dirty="0"/>
              <a:t>What do contractors need to do now?</a:t>
            </a:r>
          </a:p>
        </p:txBody>
      </p:sp>
      <p:sp>
        <p:nvSpPr>
          <p:cNvPr id="3" name="Content Placeholder 2">
            <a:extLst>
              <a:ext uri="{FF2B5EF4-FFF2-40B4-BE49-F238E27FC236}">
                <a16:creationId xmlns:a16="http://schemas.microsoft.com/office/drawing/2014/main" id="{910BC087-38B4-40A0-8477-E80ABCE04BD8}"/>
              </a:ext>
            </a:extLst>
          </p:cNvPr>
          <p:cNvSpPr>
            <a:spLocks noGrp="1"/>
          </p:cNvSpPr>
          <p:nvPr>
            <p:ph idx="1"/>
          </p:nvPr>
        </p:nvSpPr>
        <p:spPr>
          <a:xfrm>
            <a:off x="623392" y="1844824"/>
            <a:ext cx="11017224" cy="4536504"/>
          </a:xfrm>
        </p:spPr>
        <p:txBody>
          <a:bodyPr>
            <a:normAutofit/>
          </a:bodyPr>
          <a:lstStyle/>
          <a:p>
            <a:pPr marL="0" indent="0">
              <a:buNone/>
            </a:pPr>
            <a:r>
              <a:rPr lang="en-GB" dirty="0">
                <a:solidFill>
                  <a:srgbClr val="5B518E"/>
                </a:solidFill>
              </a:rPr>
              <a:t>5)</a:t>
            </a:r>
            <a:r>
              <a:rPr lang="en-GB" dirty="0"/>
              <a:t> Register with SecurMed (“on-boarding”)</a:t>
            </a:r>
          </a:p>
          <a:p>
            <a:pPr lvl="1"/>
            <a:r>
              <a:rPr lang="en-GB" dirty="0"/>
              <a:t>pharmacies will have to individually register with SecurMed</a:t>
            </a:r>
          </a:p>
          <a:p>
            <a:pPr lvl="1"/>
            <a:r>
              <a:rPr lang="en-GB" dirty="0"/>
              <a:t>SecurMed will need to verify the identity of the pharmacy</a:t>
            </a:r>
          </a:p>
          <a:p>
            <a:pPr marL="444500" indent="-444500">
              <a:buNone/>
            </a:pPr>
            <a:r>
              <a:rPr lang="en-GB" dirty="0">
                <a:solidFill>
                  <a:srgbClr val="5B518E"/>
                </a:solidFill>
              </a:rPr>
              <a:t>6)</a:t>
            </a:r>
            <a:r>
              <a:rPr lang="en-GB" dirty="0"/>
              <a:t> Finalise the optimal way you will implement FMD in your pharmacy and then revise your SOPs</a:t>
            </a:r>
          </a:p>
          <a:p>
            <a:pPr marL="444500" indent="-444500">
              <a:buNone/>
            </a:pPr>
            <a:r>
              <a:rPr lang="en-GB" dirty="0">
                <a:solidFill>
                  <a:srgbClr val="5B518E"/>
                </a:solidFill>
              </a:rPr>
              <a:t>7)</a:t>
            </a:r>
            <a:r>
              <a:rPr lang="en-GB" dirty="0"/>
              <a:t> Develop your implementation plan and start to train your staff on FMD and the new processes which will be introduced</a:t>
            </a:r>
          </a:p>
          <a:p>
            <a:endParaRPr lang="en-GB" dirty="0"/>
          </a:p>
          <a:p>
            <a:endParaRPr lang="en-GB" dirty="0"/>
          </a:p>
        </p:txBody>
      </p:sp>
    </p:spTree>
    <p:extLst>
      <p:ext uri="{BB962C8B-B14F-4D97-AF65-F5344CB8AC3E}">
        <p14:creationId xmlns:p14="http://schemas.microsoft.com/office/powerpoint/2010/main" val="2451269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46638-B145-4D4A-932F-FA308E03E083}"/>
              </a:ext>
            </a:extLst>
          </p:cNvPr>
          <p:cNvSpPr>
            <a:spLocks noGrp="1"/>
          </p:cNvSpPr>
          <p:nvPr>
            <p:ph type="title"/>
          </p:nvPr>
        </p:nvSpPr>
        <p:spPr/>
        <p:txBody>
          <a:bodyPr/>
          <a:lstStyle/>
          <a:p>
            <a:r>
              <a:rPr lang="en-GB" dirty="0"/>
              <a:t>Enforcement and sanctions…</a:t>
            </a:r>
          </a:p>
        </p:txBody>
      </p:sp>
      <p:sp>
        <p:nvSpPr>
          <p:cNvPr id="3" name="Content Placeholder 2">
            <a:extLst>
              <a:ext uri="{FF2B5EF4-FFF2-40B4-BE49-F238E27FC236}">
                <a16:creationId xmlns:a16="http://schemas.microsoft.com/office/drawing/2014/main" id="{D8AF8DAC-984C-47C5-B952-33D426ACAE6A}"/>
              </a:ext>
            </a:extLst>
          </p:cNvPr>
          <p:cNvSpPr>
            <a:spLocks noGrp="1"/>
          </p:cNvSpPr>
          <p:nvPr>
            <p:ph idx="1"/>
          </p:nvPr>
        </p:nvSpPr>
        <p:spPr>
          <a:xfrm>
            <a:off x="623392" y="1844824"/>
            <a:ext cx="11017224" cy="4608512"/>
          </a:xfrm>
        </p:spPr>
        <p:txBody>
          <a:bodyPr>
            <a:normAutofit lnSpcReduction="10000"/>
          </a:bodyPr>
          <a:lstStyle/>
          <a:p>
            <a:r>
              <a:rPr lang="en-GB" dirty="0"/>
              <a:t>GPhC will enforce the requirements in community pharmacies</a:t>
            </a:r>
          </a:p>
          <a:p>
            <a:r>
              <a:rPr lang="en-GB" dirty="0"/>
              <a:t>Sanctions</a:t>
            </a:r>
          </a:p>
          <a:p>
            <a:pPr lvl="1"/>
            <a:r>
              <a:rPr lang="en-GB" dirty="0"/>
              <a:t>DHSC and MHRA proposed in their recent consultation that a mixture of both criminal and civil sanctions be used to tackle non-compliance</a:t>
            </a:r>
          </a:p>
          <a:p>
            <a:pPr lvl="1"/>
            <a:r>
              <a:rPr lang="en-GB" dirty="0"/>
              <a:t>civil sanctions might include written warnings, stop notices and civil fines, before the application of criminal sanctions which would only be used for the most serious (intentionally fraudulent) breaches</a:t>
            </a:r>
          </a:p>
          <a:p>
            <a:pPr lvl="1"/>
            <a:r>
              <a:rPr lang="en-GB" dirty="0"/>
              <a:t>criminal sanctions – with a person liable on summary conviction to an unlimited fine or liable on conviction on indictment to a fine, or to imprisonment for a term not exceeding two years, or to both</a:t>
            </a:r>
          </a:p>
        </p:txBody>
      </p:sp>
    </p:spTree>
    <p:extLst>
      <p:ext uri="{BB962C8B-B14F-4D97-AF65-F5344CB8AC3E}">
        <p14:creationId xmlns:p14="http://schemas.microsoft.com/office/powerpoint/2010/main" val="2393770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AF866-243C-4B72-9A64-F81E21E14341}"/>
              </a:ext>
            </a:extLst>
          </p:cNvPr>
          <p:cNvSpPr>
            <a:spLocks noGrp="1"/>
          </p:cNvSpPr>
          <p:nvPr>
            <p:ph type="title"/>
          </p:nvPr>
        </p:nvSpPr>
        <p:spPr/>
        <p:txBody>
          <a:bodyPr/>
          <a:lstStyle/>
          <a:p>
            <a:r>
              <a:rPr lang="en-GB" dirty="0"/>
              <a:t>Potential benefits of FMD</a:t>
            </a:r>
          </a:p>
        </p:txBody>
      </p:sp>
      <p:sp>
        <p:nvSpPr>
          <p:cNvPr id="3" name="Content Placeholder 2">
            <a:extLst>
              <a:ext uri="{FF2B5EF4-FFF2-40B4-BE49-F238E27FC236}">
                <a16:creationId xmlns:a16="http://schemas.microsoft.com/office/drawing/2014/main" id="{4CF03ACC-CD83-412A-9E1B-DAEC546A386E}"/>
              </a:ext>
            </a:extLst>
          </p:cNvPr>
          <p:cNvSpPr>
            <a:spLocks noGrp="1"/>
          </p:cNvSpPr>
          <p:nvPr>
            <p:ph idx="1"/>
          </p:nvPr>
        </p:nvSpPr>
        <p:spPr>
          <a:xfrm>
            <a:off x="623392" y="1844824"/>
            <a:ext cx="11017224" cy="4536504"/>
          </a:xfrm>
        </p:spPr>
        <p:txBody>
          <a:bodyPr>
            <a:normAutofit/>
          </a:bodyPr>
          <a:lstStyle/>
          <a:p>
            <a:r>
              <a:rPr lang="en-GB" dirty="0"/>
              <a:t>[Identification of falsified medicines]</a:t>
            </a:r>
          </a:p>
          <a:p>
            <a:r>
              <a:rPr lang="en-GB" dirty="0"/>
              <a:t>Improved accuracy and date checking of items being dispensed – an end of look alike, sound alike (LASA) dispensing errors?</a:t>
            </a:r>
          </a:p>
          <a:p>
            <a:r>
              <a:rPr lang="en-GB" dirty="0"/>
              <a:t>An impact on indemnity costs?</a:t>
            </a:r>
          </a:p>
          <a:p>
            <a:r>
              <a:rPr lang="en-GB" dirty="0"/>
              <a:t>Easier management of stock recalls, potentially at patient level if Unique Identifier is stored in the PMR </a:t>
            </a:r>
          </a:p>
        </p:txBody>
      </p:sp>
    </p:spTree>
    <p:extLst>
      <p:ext uri="{BB962C8B-B14F-4D97-AF65-F5344CB8AC3E}">
        <p14:creationId xmlns:p14="http://schemas.microsoft.com/office/powerpoint/2010/main" val="2323783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AF866-243C-4B72-9A64-F81E21E14341}"/>
              </a:ext>
            </a:extLst>
          </p:cNvPr>
          <p:cNvSpPr>
            <a:spLocks noGrp="1"/>
          </p:cNvSpPr>
          <p:nvPr>
            <p:ph type="title"/>
          </p:nvPr>
        </p:nvSpPr>
        <p:spPr/>
        <p:txBody>
          <a:bodyPr/>
          <a:lstStyle/>
          <a:p>
            <a:r>
              <a:rPr lang="en-GB" dirty="0"/>
              <a:t>Potential benefits of FMD</a:t>
            </a:r>
          </a:p>
        </p:txBody>
      </p:sp>
      <p:sp>
        <p:nvSpPr>
          <p:cNvPr id="3" name="Content Placeholder 2">
            <a:extLst>
              <a:ext uri="{FF2B5EF4-FFF2-40B4-BE49-F238E27FC236}">
                <a16:creationId xmlns:a16="http://schemas.microsoft.com/office/drawing/2014/main" id="{4CF03ACC-CD83-412A-9E1B-DAEC546A386E}"/>
              </a:ext>
            </a:extLst>
          </p:cNvPr>
          <p:cNvSpPr>
            <a:spLocks noGrp="1"/>
          </p:cNvSpPr>
          <p:nvPr>
            <p:ph idx="1"/>
          </p:nvPr>
        </p:nvSpPr>
        <p:spPr>
          <a:xfrm>
            <a:off x="623392" y="1844824"/>
            <a:ext cx="11017224" cy="4536504"/>
          </a:xfrm>
        </p:spPr>
        <p:txBody>
          <a:bodyPr>
            <a:normAutofit/>
          </a:bodyPr>
          <a:lstStyle/>
          <a:p>
            <a:r>
              <a:rPr lang="en-GB" dirty="0"/>
              <a:t>An opportunity to review the efficiency of the dispensing process?</a:t>
            </a:r>
          </a:p>
          <a:p>
            <a:r>
              <a:rPr lang="en-GB" dirty="0"/>
              <a:t>Pharmacy stock benefits</a:t>
            </a:r>
          </a:p>
          <a:p>
            <a:pPr lvl="1"/>
            <a:r>
              <a:rPr lang="en-GB" dirty="0"/>
              <a:t>Accurate pack-level data for all products</a:t>
            </a:r>
          </a:p>
          <a:p>
            <a:pPr lvl="1"/>
            <a:r>
              <a:rPr lang="en-GB" dirty="0"/>
              <a:t>Automatic expiry date checking</a:t>
            </a:r>
          </a:p>
        </p:txBody>
      </p:sp>
    </p:spTree>
    <p:extLst>
      <p:ext uri="{BB962C8B-B14F-4D97-AF65-F5344CB8AC3E}">
        <p14:creationId xmlns:p14="http://schemas.microsoft.com/office/powerpoint/2010/main" val="2574497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555D8-1514-4AA0-944A-66475A0206D2}"/>
              </a:ext>
            </a:extLst>
          </p:cNvPr>
          <p:cNvSpPr>
            <a:spLocks noGrp="1"/>
          </p:cNvSpPr>
          <p:nvPr>
            <p:ph type="title"/>
          </p:nvPr>
        </p:nvSpPr>
        <p:spPr/>
        <p:txBody>
          <a:bodyPr/>
          <a:lstStyle/>
          <a:p>
            <a:r>
              <a:rPr lang="en-GB" dirty="0"/>
              <a:t>Conclusion</a:t>
            </a:r>
          </a:p>
        </p:txBody>
      </p:sp>
      <p:sp>
        <p:nvSpPr>
          <p:cNvPr id="3" name="Content Placeholder 2">
            <a:extLst>
              <a:ext uri="{FF2B5EF4-FFF2-40B4-BE49-F238E27FC236}">
                <a16:creationId xmlns:a16="http://schemas.microsoft.com/office/drawing/2014/main" id="{CC2C8A01-F745-4FB7-8C6A-93F00E53E26C}"/>
              </a:ext>
            </a:extLst>
          </p:cNvPr>
          <p:cNvSpPr>
            <a:spLocks noGrp="1"/>
          </p:cNvSpPr>
          <p:nvPr>
            <p:ph idx="1"/>
          </p:nvPr>
        </p:nvSpPr>
        <p:spPr>
          <a:xfrm>
            <a:off x="623392" y="1844824"/>
            <a:ext cx="11017224" cy="4536504"/>
          </a:xfrm>
        </p:spPr>
        <p:txBody>
          <a:bodyPr/>
          <a:lstStyle/>
          <a:p>
            <a:r>
              <a:rPr lang="en-GB" dirty="0"/>
              <a:t>There is a lot to do in a very short amount of time…</a:t>
            </a:r>
          </a:p>
          <a:p>
            <a:r>
              <a:rPr lang="en-GB" dirty="0"/>
              <a:t>Many contractors may initially choose to adopt a “simple” approach to compliance</a:t>
            </a:r>
          </a:p>
          <a:p>
            <a:r>
              <a:rPr lang="en-GB" dirty="0"/>
              <a:t>The additional benefits of FMD are likely to come from use of integrated systems once the majority of stock is FMD compliant</a:t>
            </a:r>
          </a:p>
          <a:p>
            <a:r>
              <a:rPr lang="en-GB" dirty="0"/>
              <a:t>But that also requires contractors and their teams to think carefully about how they redesign dispensary workflows</a:t>
            </a:r>
          </a:p>
          <a:p>
            <a:endParaRPr lang="en-GB" dirty="0"/>
          </a:p>
          <a:p>
            <a:endParaRPr lang="en-GB" dirty="0"/>
          </a:p>
        </p:txBody>
      </p:sp>
    </p:spTree>
    <p:extLst>
      <p:ext uri="{BB962C8B-B14F-4D97-AF65-F5344CB8AC3E}">
        <p14:creationId xmlns:p14="http://schemas.microsoft.com/office/powerpoint/2010/main" val="1241453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E2620-62C8-4296-BBAB-63E771889662}"/>
              </a:ext>
            </a:extLst>
          </p:cNvPr>
          <p:cNvSpPr>
            <a:spLocks noGrp="1"/>
          </p:cNvSpPr>
          <p:nvPr>
            <p:ph type="title"/>
          </p:nvPr>
        </p:nvSpPr>
        <p:spPr/>
        <p:txBody>
          <a:bodyPr/>
          <a:lstStyle/>
          <a:p>
            <a:r>
              <a:rPr lang="en-GB" dirty="0"/>
              <a:t>Questions</a:t>
            </a:r>
          </a:p>
        </p:txBody>
      </p:sp>
      <p:sp>
        <p:nvSpPr>
          <p:cNvPr id="3" name="Content Placeholder 2">
            <a:extLst>
              <a:ext uri="{FF2B5EF4-FFF2-40B4-BE49-F238E27FC236}">
                <a16:creationId xmlns:a16="http://schemas.microsoft.com/office/drawing/2014/main" id="{C42062E1-781B-436C-B1F3-FF34B963A262}"/>
              </a:ext>
            </a:extLst>
          </p:cNvPr>
          <p:cNvSpPr>
            <a:spLocks noGrp="1"/>
          </p:cNvSpPr>
          <p:nvPr>
            <p:ph idx="1"/>
          </p:nvPr>
        </p:nvSpPr>
        <p:spPr/>
        <p:txBody>
          <a:bodyPr/>
          <a:lstStyle/>
          <a:p>
            <a:pPr marL="0" indent="0">
              <a:buNone/>
            </a:pPr>
            <a:endParaRPr lang="en-GB" dirty="0"/>
          </a:p>
          <a:p>
            <a:pPr marL="0" indent="0">
              <a:buNone/>
            </a:pPr>
            <a:endParaRPr lang="en-GB" dirty="0"/>
          </a:p>
          <a:p>
            <a:pPr marL="0" indent="0">
              <a:buNone/>
            </a:pPr>
            <a:endParaRPr lang="en-GB" dirty="0"/>
          </a:p>
          <a:p>
            <a:pPr marL="0" indent="0">
              <a:buNone/>
            </a:pPr>
            <a:r>
              <a:rPr lang="en-GB" dirty="0">
                <a:solidFill>
                  <a:srgbClr val="5B518E"/>
                </a:solidFill>
              </a:rPr>
              <a:t>fmdsource.co.uk</a:t>
            </a:r>
          </a:p>
        </p:txBody>
      </p:sp>
      <p:pic>
        <p:nvPicPr>
          <p:cNvPr id="4" name="Picture 3">
            <a:extLst>
              <a:ext uri="{FF2B5EF4-FFF2-40B4-BE49-F238E27FC236}">
                <a16:creationId xmlns:a16="http://schemas.microsoft.com/office/drawing/2014/main" id="{03ED7E76-6EB5-4227-89E5-1BCC0447EE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7876" y="1847195"/>
            <a:ext cx="7130732" cy="4461551"/>
          </a:xfrm>
          <a:prstGeom prst="rect">
            <a:avLst/>
          </a:prstGeom>
          <a:ln>
            <a:solidFill>
              <a:schemeClr val="tx1">
                <a:lumMod val="65000"/>
                <a:lumOff val="35000"/>
              </a:schemeClr>
            </a:solidFill>
          </a:ln>
        </p:spPr>
      </p:pic>
      <p:pic>
        <p:nvPicPr>
          <p:cNvPr id="5" name="Picture 4">
            <a:extLst>
              <a:ext uri="{FF2B5EF4-FFF2-40B4-BE49-F238E27FC236}">
                <a16:creationId xmlns:a16="http://schemas.microsoft.com/office/drawing/2014/main" id="{42B1BC10-7A4A-4E7D-A429-2AA16D8278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376" y="2445173"/>
            <a:ext cx="3709802" cy="983827"/>
          </a:xfrm>
          <a:prstGeom prst="rect">
            <a:avLst/>
          </a:prstGeom>
        </p:spPr>
      </p:pic>
    </p:spTree>
    <p:extLst>
      <p:ext uri="{BB962C8B-B14F-4D97-AF65-F5344CB8AC3E}">
        <p14:creationId xmlns:p14="http://schemas.microsoft.com/office/powerpoint/2010/main" val="1062005675"/>
      </p:ext>
    </p:extLst>
  </p:cSld>
  <p:clrMapOvr>
    <a:masterClrMapping/>
  </p:clrMapOvr>
</p:sld>
</file>

<file path=ppt/theme/theme1.xml><?xml version="1.0" encoding="utf-8"?>
<a:theme xmlns:a="http://schemas.openxmlformats.org/drawingml/2006/main" name="PSNC template Aug 20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F1869AC2-7429-427E-990A-B244FCD46E05}" vid="{056175CD-A174-461C-BD9C-17E29606473B}"/>
    </a:ext>
  </a:extLst>
</a:theme>
</file>

<file path=ppt/theme/theme2.xml><?xml version="1.0" encoding="utf-8"?>
<a:theme xmlns:a="http://schemas.openxmlformats.org/drawingml/2006/main" name="1_PSNC template Aug 20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F1869AC2-7429-427E-990A-B244FCD46E05}" vid="{056175CD-A174-461C-BD9C-17E29606473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PSNC 16-9</Template>
  <TotalTime>512</TotalTime>
  <Words>1939</Words>
  <Application>Microsoft Office PowerPoint</Application>
  <PresentationFormat>Widescreen</PresentationFormat>
  <Paragraphs>217</Paragraphs>
  <Slides>25</Slides>
  <Notes>4</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25</vt:i4>
      </vt:variant>
    </vt:vector>
  </HeadingPairs>
  <TitlesOfParts>
    <vt:vector size="29" baseType="lpstr">
      <vt:lpstr>Arial</vt:lpstr>
      <vt:lpstr>Calibri</vt:lpstr>
      <vt:lpstr>PSNC template Aug 2013</vt:lpstr>
      <vt:lpstr>1_PSNC template Aug 2013</vt:lpstr>
      <vt:lpstr>This PSNC presentation can be used by LPCs and others at events on FMD organised for pharmacy contractors and their teams</vt:lpstr>
      <vt:lpstr>The Falsified Medicines Directive</vt:lpstr>
      <vt:lpstr>Overview</vt:lpstr>
      <vt:lpstr>The Directive</vt:lpstr>
      <vt:lpstr>The Delegated Regulations</vt:lpstr>
      <vt:lpstr>The two safety features</vt:lpstr>
      <vt:lpstr>Checking authenticity…</vt:lpstr>
      <vt:lpstr>Scanning and checking unique identifiers</vt:lpstr>
      <vt:lpstr>FMD timeline for the UK</vt:lpstr>
      <vt:lpstr>What about Brexit?</vt:lpstr>
      <vt:lpstr>What about Brexit?</vt:lpstr>
      <vt:lpstr>The FMD responsibilities of pharmacies</vt:lpstr>
      <vt:lpstr>The FMD responsibilities of pharmacies</vt:lpstr>
      <vt:lpstr>The FMD responsibilities of pharmacies</vt:lpstr>
      <vt:lpstr>How will it work in practice?</vt:lpstr>
      <vt:lpstr>How will it work in practice?</vt:lpstr>
      <vt:lpstr>Who pays for FMD?</vt:lpstr>
      <vt:lpstr>Funding for pharmacy contractors</vt:lpstr>
      <vt:lpstr>What do contractors need to do now?</vt:lpstr>
      <vt:lpstr>What do contractors need to do now?</vt:lpstr>
      <vt:lpstr>Enforcement and sanctions…</vt:lpstr>
      <vt:lpstr>Potential benefits of FMD</vt:lpstr>
      <vt:lpstr>Potential benefits of FMD</vt:lpstr>
      <vt:lpstr>Conclusion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Falsified Medicines Directive</dc:title>
  <dc:creator>Alastair Buxton</dc:creator>
  <cp:lastModifiedBy>Alastair Buxton</cp:lastModifiedBy>
  <cp:revision>42</cp:revision>
  <dcterms:created xsi:type="dcterms:W3CDTF">2018-09-24T08:51:51Z</dcterms:created>
  <dcterms:modified xsi:type="dcterms:W3CDTF">2018-11-04T13:24:08Z</dcterms:modified>
</cp:coreProperties>
</file>