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handoutMasterIdLst>
    <p:handoutMasterId r:id="rId25"/>
  </p:handoutMasterIdLst>
  <p:sldIdLst>
    <p:sldId id="269" r:id="rId2"/>
    <p:sldId id="317" r:id="rId3"/>
    <p:sldId id="385" r:id="rId4"/>
    <p:sldId id="387" r:id="rId5"/>
    <p:sldId id="388" r:id="rId6"/>
    <p:sldId id="389" r:id="rId7"/>
    <p:sldId id="364" r:id="rId8"/>
    <p:sldId id="352" r:id="rId9"/>
    <p:sldId id="390" r:id="rId10"/>
    <p:sldId id="393" r:id="rId11"/>
    <p:sldId id="395" r:id="rId12"/>
    <p:sldId id="396" r:id="rId13"/>
    <p:sldId id="357" r:id="rId14"/>
    <p:sldId id="397" r:id="rId15"/>
    <p:sldId id="391" r:id="rId16"/>
    <p:sldId id="399" r:id="rId17"/>
    <p:sldId id="398" r:id="rId18"/>
    <p:sldId id="392" r:id="rId19"/>
    <p:sldId id="360" r:id="rId20"/>
    <p:sldId id="361" r:id="rId21"/>
    <p:sldId id="332" r:id="rId22"/>
    <p:sldId id="324" r:id="rId23"/>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27B00"/>
    <a:srgbClr val="50A4D5"/>
    <a:srgbClr val="7FBF30"/>
    <a:srgbClr val="469CD8"/>
    <a:srgbClr val="4EA1D2"/>
    <a:srgbClr val="50A4D6"/>
    <a:srgbClr val="87BD3A"/>
    <a:srgbClr val="4590BA"/>
    <a:srgbClr val="56BFD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86" autoAdjust="0"/>
    <p:restoredTop sz="83698" autoAdjust="0"/>
  </p:normalViewPr>
  <p:slideViewPr>
    <p:cSldViewPr snapToGrid="0" snapToObjects="1">
      <p:cViewPr varScale="1">
        <p:scale>
          <a:sx n="65" d="100"/>
          <a:sy n="65" d="100"/>
        </p:scale>
        <p:origin x="1771" y="3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3"/>
            <a:ext cx="2945659" cy="496331"/>
          </a:xfrm>
          <a:prstGeom prst="rect">
            <a:avLst/>
          </a:prstGeom>
        </p:spPr>
        <p:txBody>
          <a:bodyPr vert="horz" lIns="89946" tIns="44973" rIns="89946" bIns="44973" rtlCol="0"/>
          <a:lstStyle>
            <a:lvl1pPr algn="l">
              <a:defRPr sz="1200"/>
            </a:lvl1pPr>
          </a:lstStyle>
          <a:p>
            <a:endParaRPr lang="en-US"/>
          </a:p>
        </p:txBody>
      </p:sp>
      <p:sp>
        <p:nvSpPr>
          <p:cNvPr id="3" name="Date Placeholder 2"/>
          <p:cNvSpPr>
            <a:spLocks noGrp="1"/>
          </p:cNvSpPr>
          <p:nvPr>
            <p:ph type="dt" sz="quarter" idx="1"/>
          </p:nvPr>
        </p:nvSpPr>
        <p:spPr>
          <a:xfrm>
            <a:off x="3850448" y="3"/>
            <a:ext cx="2945659" cy="496331"/>
          </a:xfrm>
          <a:prstGeom prst="rect">
            <a:avLst/>
          </a:prstGeom>
        </p:spPr>
        <p:txBody>
          <a:bodyPr vert="horz" lIns="89946" tIns="44973" rIns="89946" bIns="44973" rtlCol="0"/>
          <a:lstStyle>
            <a:lvl1pPr algn="r">
              <a:defRPr sz="1200"/>
            </a:lvl1pPr>
          </a:lstStyle>
          <a:p>
            <a:fld id="{47FAB598-4C6D-884B-A815-65D773AD6F06}" type="datetimeFigureOut">
              <a:rPr lang="en-US" smtClean="0"/>
              <a:t>12/8/2017</a:t>
            </a:fld>
            <a:endParaRPr lang="en-US"/>
          </a:p>
        </p:txBody>
      </p:sp>
      <p:sp>
        <p:nvSpPr>
          <p:cNvPr id="4" name="Footer Placeholder 3"/>
          <p:cNvSpPr>
            <a:spLocks noGrp="1"/>
          </p:cNvSpPr>
          <p:nvPr>
            <p:ph type="ftr" sz="quarter" idx="2"/>
          </p:nvPr>
        </p:nvSpPr>
        <p:spPr>
          <a:xfrm>
            <a:off x="5" y="9428586"/>
            <a:ext cx="2945659" cy="496331"/>
          </a:xfrm>
          <a:prstGeom prst="rect">
            <a:avLst/>
          </a:prstGeom>
        </p:spPr>
        <p:txBody>
          <a:bodyPr vert="horz" lIns="89946" tIns="44973" rIns="89946" bIns="44973" rtlCol="0" anchor="b"/>
          <a:lstStyle>
            <a:lvl1pPr algn="l">
              <a:defRPr sz="1200"/>
            </a:lvl1pPr>
          </a:lstStyle>
          <a:p>
            <a:endParaRPr lang="en-US"/>
          </a:p>
        </p:txBody>
      </p:sp>
      <p:sp>
        <p:nvSpPr>
          <p:cNvPr id="5" name="Slide Number Placeholder 4"/>
          <p:cNvSpPr>
            <a:spLocks noGrp="1"/>
          </p:cNvSpPr>
          <p:nvPr>
            <p:ph type="sldNum" sz="quarter" idx="3"/>
          </p:nvPr>
        </p:nvSpPr>
        <p:spPr>
          <a:xfrm>
            <a:off x="3850448" y="9428586"/>
            <a:ext cx="2945659" cy="496331"/>
          </a:xfrm>
          <a:prstGeom prst="rect">
            <a:avLst/>
          </a:prstGeom>
        </p:spPr>
        <p:txBody>
          <a:bodyPr vert="horz" lIns="89946" tIns="44973" rIns="89946" bIns="44973" rtlCol="0" anchor="b"/>
          <a:lstStyle>
            <a:lvl1pPr algn="r">
              <a:defRPr sz="1200"/>
            </a:lvl1pPr>
          </a:lstStyle>
          <a:p>
            <a:fld id="{8EBE765E-3C49-694F-B05E-6475D14D049A}" type="slidenum">
              <a:rPr lang="en-US" smtClean="0"/>
              <a:t>‹#›</a:t>
            </a:fld>
            <a:endParaRPr lang="en-US"/>
          </a:p>
        </p:txBody>
      </p:sp>
    </p:spTree>
    <p:extLst>
      <p:ext uri="{BB962C8B-B14F-4D97-AF65-F5344CB8AC3E}">
        <p14:creationId xmlns:p14="http://schemas.microsoft.com/office/powerpoint/2010/main" val="167730081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3"/>
            <a:ext cx="2945659" cy="496331"/>
          </a:xfrm>
          <a:prstGeom prst="rect">
            <a:avLst/>
          </a:prstGeom>
        </p:spPr>
        <p:txBody>
          <a:bodyPr vert="horz" lIns="89946" tIns="44973" rIns="89946" bIns="44973" rtlCol="0"/>
          <a:lstStyle>
            <a:lvl1pPr algn="l">
              <a:defRPr sz="1200"/>
            </a:lvl1pPr>
          </a:lstStyle>
          <a:p>
            <a:endParaRPr lang="en-US"/>
          </a:p>
        </p:txBody>
      </p:sp>
      <p:sp>
        <p:nvSpPr>
          <p:cNvPr id="3" name="Date Placeholder 2"/>
          <p:cNvSpPr>
            <a:spLocks noGrp="1"/>
          </p:cNvSpPr>
          <p:nvPr>
            <p:ph type="dt" idx="1"/>
          </p:nvPr>
        </p:nvSpPr>
        <p:spPr>
          <a:xfrm>
            <a:off x="3850448" y="3"/>
            <a:ext cx="2945659" cy="496331"/>
          </a:xfrm>
          <a:prstGeom prst="rect">
            <a:avLst/>
          </a:prstGeom>
        </p:spPr>
        <p:txBody>
          <a:bodyPr vert="horz" lIns="89946" tIns="44973" rIns="89946" bIns="44973" rtlCol="0"/>
          <a:lstStyle>
            <a:lvl1pPr algn="r">
              <a:defRPr sz="1200"/>
            </a:lvl1pPr>
          </a:lstStyle>
          <a:p>
            <a:fld id="{3B03F94C-912C-5B4A-A442-7070715960FB}" type="datetimeFigureOut">
              <a:rPr lang="en-US" smtClean="0"/>
              <a:t>12/8/2017</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89946" tIns="44973" rIns="89946" bIns="44973" rtlCol="0" anchor="ctr"/>
          <a:lstStyle/>
          <a:p>
            <a:endParaRPr lang="en-US"/>
          </a:p>
        </p:txBody>
      </p:sp>
      <p:sp>
        <p:nvSpPr>
          <p:cNvPr id="5" name="Notes Placeholder 4"/>
          <p:cNvSpPr>
            <a:spLocks noGrp="1"/>
          </p:cNvSpPr>
          <p:nvPr>
            <p:ph type="body" sz="quarter" idx="3"/>
          </p:nvPr>
        </p:nvSpPr>
        <p:spPr>
          <a:xfrm>
            <a:off x="679768" y="4715154"/>
            <a:ext cx="5438140" cy="4466988"/>
          </a:xfrm>
          <a:prstGeom prst="rect">
            <a:avLst/>
          </a:prstGeom>
        </p:spPr>
        <p:txBody>
          <a:bodyPr vert="horz" lIns="89946" tIns="44973" rIns="89946" bIns="4497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5" y="9428586"/>
            <a:ext cx="2945659" cy="496331"/>
          </a:xfrm>
          <a:prstGeom prst="rect">
            <a:avLst/>
          </a:prstGeom>
        </p:spPr>
        <p:txBody>
          <a:bodyPr vert="horz" lIns="89946" tIns="44973" rIns="89946" bIns="44973" rtlCol="0" anchor="b"/>
          <a:lstStyle>
            <a:lvl1pPr algn="l">
              <a:defRPr sz="1200"/>
            </a:lvl1pPr>
          </a:lstStyle>
          <a:p>
            <a:endParaRPr lang="en-US"/>
          </a:p>
        </p:txBody>
      </p:sp>
      <p:sp>
        <p:nvSpPr>
          <p:cNvPr id="7" name="Slide Number Placeholder 6"/>
          <p:cNvSpPr>
            <a:spLocks noGrp="1"/>
          </p:cNvSpPr>
          <p:nvPr>
            <p:ph type="sldNum" sz="quarter" idx="5"/>
          </p:nvPr>
        </p:nvSpPr>
        <p:spPr>
          <a:xfrm>
            <a:off x="3850448" y="9428586"/>
            <a:ext cx="2945659" cy="496331"/>
          </a:xfrm>
          <a:prstGeom prst="rect">
            <a:avLst/>
          </a:prstGeom>
        </p:spPr>
        <p:txBody>
          <a:bodyPr vert="horz" lIns="89946" tIns="44973" rIns="89946" bIns="44973" rtlCol="0" anchor="b"/>
          <a:lstStyle>
            <a:lvl1pPr algn="r">
              <a:defRPr sz="1200"/>
            </a:lvl1pPr>
          </a:lstStyle>
          <a:p>
            <a:fld id="{4825EAA3-6156-F14F-8991-5BF4CC8A40B0}" type="slidenum">
              <a:rPr lang="en-US" smtClean="0"/>
              <a:t>‹#›</a:t>
            </a:fld>
            <a:endParaRPr lang="en-US"/>
          </a:p>
        </p:txBody>
      </p:sp>
    </p:spTree>
    <p:extLst>
      <p:ext uri="{BB962C8B-B14F-4D97-AF65-F5344CB8AC3E}">
        <p14:creationId xmlns:p14="http://schemas.microsoft.com/office/powerpoint/2010/main" val="112356720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 slide deck that sets out progress</a:t>
            </a:r>
            <a:r>
              <a:rPr lang="en-GB" baseline="0" dirty="0" smtClean="0"/>
              <a:t> on implementing the</a:t>
            </a:r>
            <a:r>
              <a:rPr lang="en-GB" dirty="0" smtClean="0"/>
              <a:t> </a:t>
            </a:r>
            <a:r>
              <a:rPr lang="en-GB" baseline="0" dirty="0" smtClean="0"/>
              <a:t>EU Directive on Falsified Medicines [2011/62/EU] and Delegated Regulation [2016/161] in the UK [as at 7</a:t>
            </a:r>
            <a:r>
              <a:rPr lang="en-GB" baseline="30000" dirty="0" smtClean="0"/>
              <a:t>th</a:t>
            </a:r>
            <a:r>
              <a:rPr lang="en-GB" baseline="0" dirty="0" smtClean="0"/>
              <a:t> December 2017]</a:t>
            </a:r>
          </a:p>
          <a:p>
            <a:r>
              <a:rPr lang="en-GB" baseline="0" dirty="0" smtClean="0"/>
              <a:t>CHANGE NAMES AND DATES AS REQUIRED</a:t>
            </a:r>
          </a:p>
        </p:txBody>
      </p:sp>
      <p:sp>
        <p:nvSpPr>
          <p:cNvPr id="4" name="Slide Number Placeholder 3"/>
          <p:cNvSpPr>
            <a:spLocks noGrp="1"/>
          </p:cNvSpPr>
          <p:nvPr>
            <p:ph type="sldNum" sz="quarter" idx="10"/>
          </p:nvPr>
        </p:nvSpPr>
        <p:spPr/>
        <p:txBody>
          <a:bodyPr/>
          <a:lstStyle/>
          <a:p>
            <a:fld id="{4825EAA3-6156-F14F-8991-5BF4CC8A40B0}" type="slidenum">
              <a:rPr lang="en-US" smtClean="0"/>
              <a:t>1</a:t>
            </a:fld>
            <a:endParaRPr lang="en-US"/>
          </a:p>
        </p:txBody>
      </p:sp>
    </p:spTree>
    <p:extLst>
      <p:ext uri="{BB962C8B-B14F-4D97-AF65-F5344CB8AC3E}">
        <p14:creationId xmlns:p14="http://schemas.microsoft.com/office/powerpoint/2010/main" val="2241423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future is already</a:t>
            </a:r>
            <a:r>
              <a:rPr lang="en-GB" baseline="0" dirty="0" smtClean="0"/>
              <a:t> here. These packs were found in Boots in Kingston-upon-Thames in March 2015. Many contract manufacturers are already moving towards using 2D barcodes, especially those based in India which is bringing in similar legislation requiring pack serialisation.</a:t>
            </a:r>
          </a:p>
          <a:p>
            <a:endParaRPr lang="en-GB" baseline="0" dirty="0" smtClean="0"/>
          </a:p>
          <a:p>
            <a:r>
              <a:rPr lang="en-GB" baseline="0" dirty="0" smtClean="0"/>
              <a:t>[These packs are not fully FMD-compliant yet. The serial numbers are not uploaded to the European hub and they do not have safety features]</a:t>
            </a:r>
            <a:endParaRPr lang="en-GB" dirty="0"/>
          </a:p>
        </p:txBody>
      </p:sp>
      <p:sp>
        <p:nvSpPr>
          <p:cNvPr id="4" name="Slide Number Placeholder 3"/>
          <p:cNvSpPr>
            <a:spLocks noGrp="1"/>
          </p:cNvSpPr>
          <p:nvPr>
            <p:ph type="sldNum" sz="quarter" idx="10"/>
          </p:nvPr>
        </p:nvSpPr>
        <p:spPr/>
        <p:txBody>
          <a:bodyPr/>
          <a:lstStyle/>
          <a:p>
            <a:fld id="{4825EAA3-6156-F14F-8991-5BF4CC8A40B0}" type="slidenum">
              <a:rPr lang="en-US" smtClean="0"/>
              <a:t>2</a:t>
            </a:fld>
            <a:endParaRPr lang="en-US"/>
          </a:p>
        </p:txBody>
      </p:sp>
    </p:spTree>
    <p:extLst>
      <p:ext uri="{BB962C8B-B14F-4D97-AF65-F5344CB8AC3E}">
        <p14:creationId xmlns:p14="http://schemas.microsoft.com/office/powerpoint/2010/main" val="2902938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 brief recap</a:t>
            </a:r>
            <a:r>
              <a:rPr lang="en-GB" baseline="0" dirty="0" smtClean="0"/>
              <a:t> on FMD timelines. These slides can be skipped if being shown alongside FMD Presentation (1) Introduction to FMD.</a:t>
            </a:r>
            <a:endParaRPr lang="en-GB" dirty="0"/>
          </a:p>
        </p:txBody>
      </p:sp>
      <p:sp>
        <p:nvSpPr>
          <p:cNvPr id="4" name="Slide Number Placeholder 3"/>
          <p:cNvSpPr>
            <a:spLocks noGrp="1"/>
          </p:cNvSpPr>
          <p:nvPr>
            <p:ph type="sldNum" sz="quarter" idx="10"/>
          </p:nvPr>
        </p:nvSpPr>
        <p:spPr/>
        <p:txBody>
          <a:bodyPr/>
          <a:lstStyle/>
          <a:p>
            <a:fld id="{4825EAA3-6156-F14F-8991-5BF4CC8A40B0}" type="slidenum">
              <a:rPr lang="en-US" smtClean="0"/>
              <a:t>3</a:t>
            </a:fld>
            <a:endParaRPr lang="en-US"/>
          </a:p>
        </p:txBody>
      </p:sp>
    </p:spTree>
    <p:extLst>
      <p:ext uri="{BB962C8B-B14F-4D97-AF65-F5344CB8AC3E}">
        <p14:creationId xmlns:p14="http://schemas.microsoft.com/office/powerpoint/2010/main" val="2891252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FMD</a:t>
            </a:r>
            <a:r>
              <a:rPr lang="en-GB" baseline="0" dirty="0" smtClean="0"/>
              <a:t> is a very long running project. There was nearly a decade of discussions leading up to the formal adoption of Directive 2011/62/EU and it’ll have been more than a decade since then by the time that all medicines across Europe carry the required 2D data matrix and individual serial numbers. Scanning and verification of packs will start in early 2019 with pilot work prior to that.</a:t>
            </a:r>
          </a:p>
          <a:p>
            <a:r>
              <a:rPr lang="en-GB" baseline="0" dirty="0" smtClean="0"/>
              <a:t>Most EU/EEA countries, including the UK, have established an NMVO. Most of these have chosen their BSP (with the majority choosing </a:t>
            </a:r>
            <a:r>
              <a:rPr lang="en-GB" baseline="0" dirty="0" err="1" smtClean="0"/>
              <a:t>Arvato</a:t>
            </a:r>
            <a:r>
              <a:rPr lang="en-GB" baseline="0" dirty="0" smtClean="0"/>
              <a:t>) and started setting up their NMVSs. The most advanced countries, including Ireland, Germany and Sweden, are planning to start pilot phases with pharmacies and wholesalers early in 2018.</a:t>
            </a:r>
            <a:endParaRPr lang="en-GB" dirty="0"/>
          </a:p>
        </p:txBody>
      </p:sp>
      <p:sp>
        <p:nvSpPr>
          <p:cNvPr id="4" name="Slide Number Placeholder 3"/>
          <p:cNvSpPr>
            <a:spLocks noGrp="1"/>
          </p:cNvSpPr>
          <p:nvPr>
            <p:ph type="sldNum" sz="quarter" idx="10"/>
          </p:nvPr>
        </p:nvSpPr>
        <p:spPr/>
        <p:txBody>
          <a:bodyPr/>
          <a:lstStyle/>
          <a:p>
            <a:fld id="{4825EAA3-6156-F14F-8991-5BF4CC8A40B0}" type="slidenum">
              <a:rPr lang="en-US" smtClean="0"/>
              <a:t>4</a:t>
            </a:fld>
            <a:endParaRPr lang="en-US"/>
          </a:p>
        </p:txBody>
      </p:sp>
    </p:spTree>
    <p:extLst>
      <p:ext uri="{BB962C8B-B14F-4D97-AF65-F5344CB8AC3E}">
        <p14:creationId xmlns:p14="http://schemas.microsoft.com/office/powerpoint/2010/main" val="3088130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 The FMD Delegated Regulation sets clear requirements for the 2D data matrix and accompanying information – based on widely used ISO standards – but there is much less guidance on anti-tamper devices.</a:t>
            </a:r>
          </a:p>
          <a:p>
            <a:endParaRPr lang="en-GB" dirty="0" smtClean="0"/>
          </a:p>
          <a:p>
            <a:r>
              <a:rPr lang="en-GB" dirty="0" smtClean="0"/>
              <a:t>The</a:t>
            </a:r>
            <a:r>
              <a:rPr lang="en-GB" baseline="0" dirty="0" smtClean="0"/>
              <a:t> nature of the anti-tamper device will vary according to the product and the packaging it is contained in. Common examples are:</a:t>
            </a:r>
          </a:p>
          <a:p>
            <a:pPr marL="171450" indent="-171450">
              <a:buFont typeface="Arial" panose="020B0604020202020204" pitchFamily="34" charset="0"/>
              <a:buChar char="•"/>
            </a:pPr>
            <a:r>
              <a:rPr lang="en-GB" baseline="0" dirty="0" smtClean="0"/>
              <a:t>Packs that have ends glued shut</a:t>
            </a:r>
          </a:p>
          <a:p>
            <a:pPr marL="171450" indent="-171450">
              <a:buFont typeface="Arial" panose="020B0604020202020204" pitchFamily="34" charset="0"/>
              <a:buChar char="•"/>
            </a:pPr>
            <a:r>
              <a:rPr lang="en-GB" baseline="0" dirty="0" smtClean="0"/>
              <a:t>Use of seals or tear-off strips over pack closures</a:t>
            </a:r>
          </a:p>
          <a:p>
            <a:pPr marL="171450" indent="-171450">
              <a:buFont typeface="Arial" panose="020B0604020202020204" pitchFamily="34" charset="0"/>
              <a:buChar char="•"/>
            </a:pPr>
            <a:r>
              <a:rPr lang="en-GB" baseline="0" dirty="0" smtClean="0"/>
              <a:t>Shrink-wraps over packs and bottle necks</a:t>
            </a:r>
          </a:p>
          <a:p>
            <a:pPr marL="171450" indent="-171450">
              <a:buFont typeface="Arial" panose="020B0604020202020204" pitchFamily="34" charset="0"/>
              <a:buChar char="•"/>
            </a:pPr>
            <a:r>
              <a:rPr lang="en-GB" baseline="0" dirty="0" smtClean="0"/>
              <a:t>Closures or caps that have to be broken to open packs or bottles</a:t>
            </a:r>
          </a:p>
          <a:p>
            <a:pPr marL="171450" indent="-171450">
              <a:buFont typeface="Arial" panose="020B0604020202020204" pitchFamily="34" charset="0"/>
              <a:buChar char="•"/>
            </a:pPr>
            <a:r>
              <a:rPr lang="en-GB" baseline="0" dirty="0" smtClean="0"/>
              <a:t>Foil-packed products</a:t>
            </a:r>
          </a:p>
          <a:p>
            <a:pPr marL="171450" indent="-171450">
              <a:buFont typeface="Arial" panose="020B0604020202020204" pitchFamily="34" charset="0"/>
              <a:buChar char="•"/>
            </a:pPr>
            <a:endParaRPr lang="en-GB" baseline="0" dirty="0" smtClean="0"/>
          </a:p>
          <a:p>
            <a:pPr marL="0" indent="0">
              <a:buFont typeface="Arial" panose="020B0604020202020204" pitchFamily="34" charset="0"/>
              <a:buNone/>
            </a:pPr>
            <a:r>
              <a:rPr lang="en-GB" baseline="0" dirty="0" smtClean="0"/>
              <a:t>As a result, checking the anti-tamper seal is always likely to be a manual process requiring a visual inspection.</a:t>
            </a:r>
            <a:endParaRPr lang="en-GB" dirty="0"/>
          </a:p>
        </p:txBody>
      </p:sp>
      <p:sp>
        <p:nvSpPr>
          <p:cNvPr id="4" name="Slide Number Placeholder 3"/>
          <p:cNvSpPr>
            <a:spLocks noGrp="1"/>
          </p:cNvSpPr>
          <p:nvPr>
            <p:ph type="sldNum" sz="quarter" idx="10"/>
          </p:nvPr>
        </p:nvSpPr>
        <p:spPr/>
        <p:txBody>
          <a:bodyPr/>
          <a:lstStyle/>
          <a:p>
            <a:fld id="{4825EAA3-6156-F14F-8991-5BF4CC8A40B0}" type="slidenum">
              <a:rPr lang="en-US" smtClean="0"/>
              <a:t>5</a:t>
            </a:fld>
            <a:endParaRPr lang="en-US"/>
          </a:p>
        </p:txBody>
      </p:sp>
    </p:spTree>
    <p:extLst>
      <p:ext uri="{BB962C8B-B14F-4D97-AF65-F5344CB8AC3E}">
        <p14:creationId xmlns:p14="http://schemas.microsoft.com/office/powerpoint/2010/main" val="14950020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FMD concept</a:t>
            </a:r>
            <a:r>
              <a:rPr lang="en-GB" baseline="0" dirty="0" smtClean="0"/>
              <a:t> is based around manufacturers and parallel traders uploading unique product identifiers which are then distributed to relevant national medicines verification systems by the European Hub. The unique identifiers can be used by wholesalers, pharmacies and other dispensing entities when they need to verify and authenticate (dispense) medicines in their possession. The European hub can be used to synchronise pack statuses across multiple markets and to verify products from other markets, if necessary.</a:t>
            </a:r>
          </a:p>
          <a:p>
            <a:r>
              <a:rPr lang="en-GB" baseline="0" dirty="0" smtClean="0"/>
              <a:t>[“Fluffy cloud diagram”]</a:t>
            </a:r>
          </a:p>
        </p:txBody>
      </p:sp>
      <p:sp>
        <p:nvSpPr>
          <p:cNvPr id="4" name="Slide Number Placeholder 3"/>
          <p:cNvSpPr>
            <a:spLocks noGrp="1"/>
          </p:cNvSpPr>
          <p:nvPr>
            <p:ph type="sldNum" sz="quarter" idx="10"/>
          </p:nvPr>
        </p:nvSpPr>
        <p:spPr/>
        <p:txBody>
          <a:bodyPr/>
          <a:lstStyle/>
          <a:p>
            <a:fld id="{4825EAA3-6156-F14F-8991-5BF4CC8A40B0}" type="slidenum">
              <a:rPr lang="en-US" smtClean="0"/>
              <a:t>6</a:t>
            </a:fld>
            <a:endParaRPr lang="en-US"/>
          </a:p>
        </p:txBody>
      </p:sp>
    </p:spTree>
    <p:extLst>
      <p:ext uri="{BB962C8B-B14F-4D97-AF65-F5344CB8AC3E}">
        <p14:creationId xmlns:p14="http://schemas.microsoft.com/office/powerpoint/2010/main" val="3088130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Forget the “fluffy clouds” – this gives a more realistic view of the complexity</a:t>
            </a:r>
            <a:r>
              <a:rPr lang="en-GB" baseline="0" dirty="0" smtClean="0"/>
              <a:t> of the medicines supply chain – reality is much, much more complex </a:t>
            </a:r>
            <a:r>
              <a:rPr lang="en-GB" baseline="0" smtClean="0"/>
              <a:t>than this!</a:t>
            </a:r>
          </a:p>
          <a:p>
            <a:endParaRPr lang="en-GB" smtClean="0"/>
          </a:p>
          <a:p>
            <a:r>
              <a:rPr lang="en-GB" dirty="0" smtClean="0"/>
              <a:t>The “FMD big</a:t>
            </a:r>
            <a:r>
              <a:rPr lang="en-GB" baseline="0" dirty="0" smtClean="0"/>
              <a:t> chart” – our work has given us a detailed understanding of the main flow of products (pink lines) and where data will be exchanged between companies and with the central and national databases (blue dotted lines). There are some data exchanges (grey lines) that we anticipate will, might or could happen in future, but these are not mandated by the Directive.</a:t>
            </a:r>
          </a:p>
        </p:txBody>
      </p:sp>
      <p:sp>
        <p:nvSpPr>
          <p:cNvPr id="4" name="Slide Number Placeholder 3"/>
          <p:cNvSpPr>
            <a:spLocks noGrp="1"/>
          </p:cNvSpPr>
          <p:nvPr>
            <p:ph type="sldNum" sz="quarter" idx="10"/>
          </p:nvPr>
        </p:nvSpPr>
        <p:spPr/>
        <p:txBody>
          <a:bodyPr/>
          <a:lstStyle/>
          <a:p>
            <a:fld id="{4825EAA3-6156-F14F-8991-5BF4CC8A40B0}" type="slidenum">
              <a:rPr lang="en-US" smtClean="0"/>
              <a:t>7</a:t>
            </a:fld>
            <a:endParaRPr lang="en-US"/>
          </a:p>
        </p:txBody>
      </p:sp>
    </p:spTree>
    <p:extLst>
      <p:ext uri="{BB962C8B-B14F-4D97-AF65-F5344CB8AC3E}">
        <p14:creationId xmlns:p14="http://schemas.microsoft.com/office/powerpoint/2010/main" val="18826004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dirty="0" smtClean="0"/>
              <a:t>The European Medicines</a:t>
            </a:r>
            <a:r>
              <a:rPr lang="en-GB" baseline="0" dirty="0" smtClean="0"/>
              <a:t> Verification Organisation – </a:t>
            </a:r>
            <a:r>
              <a:rPr lang="en-GB" b="1" baseline="0" dirty="0" smtClean="0"/>
              <a:t>EMVO </a:t>
            </a:r>
            <a:r>
              <a:rPr lang="en-GB" baseline="0" dirty="0" smtClean="0"/>
              <a:t>(represented here by the “Space Invader” logo) – was formed out of a earlier collaboration known as the European Stakeholder Model (ESM) as an equal partnership between the five European associations representing the five main sectors of the medicines supply chain:</a:t>
            </a: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baseline="0" dirty="0" smtClean="0"/>
              <a:t>EFPIA </a:t>
            </a:r>
            <a:r>
              <a:rPr lang="en-GB" baseline="0" dirty="0" smtClean="0"/>
              <a:t>representing the main “research-led” pharmaceutical companies producing innovative branded medicines</a:t>
            </a: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baseline="0" dirty="0" smtClean="0"/>
              <a:t>Medicines for Europe</a:t>
            </a:r>
            <a:r>
              <a:rPr lang="en-GB" b="0" baseline="0" dirty="0" smtClean="0"/>
              <a:t> (formerly EGMA) representing manufacturers of generic medicines</a:t>
            </a: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baseline="0" dirty="0" smtClean="0"/>
              <a:t>EAEPC</a:t>
            </a:r>
            <a:r>
              <a:rPr lang="en-GB" b="0" baseline="0" dirty="0" smtClean="0"/>
              <a:t> representing parallel distributors trading across European markets under free movement rules</a:t>
            </a: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baseline="0" dirty="0" smtClean="0"/>
              <a:t>GIRP</a:t>
            </a:r>
            <a:r>
              <a:rPr lang="en-GB" b="0" baseline="0" dirty="0" smtClean="0"/>
              <a:t> representing full-line pharmaceutical wholesalers</a:t>
            </a: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baseline="0" dirty="0" smtClean="0"/>
              <a:t>PGEU</a:t>
            </a:r>
            <a:r>
              <a:rPr lang="en-GB" b="0" baseline="0" dirty="0" smtClean="0"/>
              <a:t> representing community pharmacies</a:t>
            </a: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baseline="0" dirty="0" smtClean="0"/>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0" baseline="0" dirty="0" smtClean="0"/>
              <a:t>The EMVO has set up the European Medicines Verification System (or “European Hub”) and provides support to the emerging National Medicines Verification Organisations (</a:t>
            </a:r>
            <a:r>
              <a:rPr lang="en-GB" b="1" baseline="0" dirty="0" smtClean="0"/>
              <a:t>NVMOs</a:t>
            </a:r>
            <a:r>
              <a:rPr lang="en-GB" b="0" baseline="0" dirty="0" smtClean="0"/>
              <a:t>) as they are set up. The EMVO provides guidance to the NMVOs in the form of User Requirement Specifications (URS) for the development of National Medicines Verification Systems (NMVSs), draft Memorandums of Understanding and ongoing monitoring and support.</a:t>
            </a: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baseline="0" dirty="0" smtClean="0"/>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0" baseline="0" dirty="0" smtClean="0"/>
              <a:t>EMVO developed the “Blueprint Service Provider” model through which three large IT service companies pre-qualified to provide standardised national verification systems that will meet the User Requirement Specifications. Each national organisation can then hold a competitive tender between the three companies – </a:t>
            </a:r>
            <a:r>
              <a:rPr lang="en-GB" b="1" baseline="0" dirty="0" err="1" smtClean="0"/>
              <a:t>Aegate</a:t>
            </a:r>
            <a:r>
              <a:rPr lang="en-GB" b="0" baseline="0" dirty="0" smtClean="0"/>
              <a:t>, </a:t>
            </a:r>
            <a:r>
              <a:rPr lang="en-GB" b="1" baseline="0" dirty="0" err="1" smtClean="0"/>
              <a:t>Avarto</a:t>
            </a:r>
            <a:r>
              <a:rPr lang="en-GB" b="0" baseline="0" dirty="0" smtClean="0"/>
              <a:t>, and </a:t>
            </a:r>
            <a:r>
              <a:rPr lang="en-GB" b="1" baseline="0" dirty="0" err="1" smtClean="0"/>
              <a:t>Solidsoft</a:t>
            </a:r>
            <a:r>
              <a:rPr lang="en-GB" b="1" baseline="0" dirty="0" smtClean="0"/>
              <a:t> Reply</a:t>
            </a:r>
            <a:r>
              <a:rPr lang="en-GB" b="0" baseline="0" dirty="0" smtClean="0"/>
              <a:t> – and (if they wish) any local providers. This is designed to ensure standardisation of systems that will need to be interconnected (via the European Hub) while retaining a degree of competition to drive down prices.</a:t>
            </a: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baseline="0" dirty="0" smtClean="0"/>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0" baseline="0" dirty="0" smtClean="0"/>
              <a:t>Under the Delegated Regulation, the three “manufacturer” groups (research-led, generics and parallel distributors) will have to pay for the operation of the European Hub and the relevant national systems (jointly known as the “repositories”) while participating wholesaler and pharmacy organisations pay a share of the governance costs in return for appointing voting directors to the boards of the organisations.</a:t>
            </a:r>
            <a:endParaRPr lang="en-GB" b="1" dirty="0" smtClean="0"/>
          </a:p>
          <a:p>
            <a:endParaRPr lang="en-GB" dirty="0"/>
          </a:p>
        </p:txBody>
      </p:sp>
      <p:sp>
        <p:nvSpPr>
          <p:cNvPr id="4" name="Slide Number Placeholder 3"/>
          <p:cNvSpPr>
            <a:spLocks noGrp="1"/>
          </p:cNvSpPr>
          <p:nvPr>
            <p:ph type="sldNum" sz="quarter" idx="10"/>
          </p:nvPr>
        </p:nvSpPr>
        <p:spPr/>
        <p:txBody>
          <a:bodyPr/>
          <a:lstStyle/>
          <a:p>
            <a:fld id="{16862EA4-4B98-4C07-90E3-4E832A012E2D}" type="slidenum">
              <a:rPr lang="en-GB" smtClean="0"/>
              <a:pPr/>
              <a:t>9</a:t>
            </a:fld>
            <a:endParaRPr lang="en-GB"/>
          </a:p>
        </p:txBody>
      </p:sp>
    </p:spTree>
    <p:extLst>
      <p:ext uri="{BB962C8B-B14F-4D97-AF65-F5344CB8AC3E}">
        <p14:creationId xmlns:p14="http://schemas.microsoft.com/office/powerpoint/2010/main" val="20631778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dirty="0" smtClean="0"/>
              <a:t>The National Medicines</a:t>
            </a:r>
            <a:r>
              <a:rPr lang="en-GB" baseline="0" dirty="0" smtClean="0"/>
              <a:t> Verification Organisation – </a:t>
            </a:r>
            <a:r>
              <a:rPr lang="en-GB" b="1" baseline="0" dirty="0" smtClean="0"/>
              <a:t>NMVO</a:t>
            </a:r>
            <a:r>
              <a:rPr lang="en-GB" baseline="0" dirty="0" smtClean="0"/>
              <a:t> – for the UK was established in July 2016 and is known as </a:t>
            </a:r>
            <a:r>
              <a:rPr lang="en-GB" b="1" baseline="0" dirty="0" err="1" smtClean="0"/>
              <a:t>SecurMed</a:t>
            </a:r>
            <a:r>
              <a:rPr lang="en-GB" b="1" baseline="0" dirty="0" smtClean="0"/>
              <a:t> </a:t>
            </a:r>
            <a:r>
              <a:rPr lang="en-GB" b="0" baseline="0" dirty="0" smtClean="0"/>
              <a:t>UK. Its structures mirrors the EMVO and is an</a:t>
            </a:r>
            <a:r>
              <a:rPr lang="en-GB" baseline="0" dirty="0" smtClean="0"/>
              <a:t> equal partnership between six British associations representing the five main sectors of the medicines supply chain:</a:t>
            </a: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baseline="0" dirty="0" smtClean="0"/>
              <a:t>ABPI </a:t>
            </a:r>
            <a:r>
              <a:rPr lang="en-GB" baseline="0" dirty="0" smtClean="0"/>
              <a:t>representing the main “research-led” pharmaceutical companies producing innovative branded medicines</a:t>
            </a: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baseline="0" dirty="0" smtClean="0"/>
              <a:t>BGMA </a:t>
            </a:r>
            <a:r>
              <a:rPr lang="en-GB" b="0" baseline="0" dirty="0" smtClean="0"/>
              <a:t>representing manufacturers of generic medicines</a:t>
            </a: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baseline="0" dirty="0" smtClean="0"/>
              <a:t>BAEPD</a:t>
            </a:r>
            <a:r>
              <a:rPr lang="en-GB" b="0" baseline="0" dirty="0" smtClean="0"/>
              <a:t> representing parallel distributors trading across European markets under free movement rules</a:t>
            </a: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baseline="0" dirty="0" smtClean="0"/>
              <a:t>HDA</a:t>
            </a:r>
            <a:r>
              <a:rPr lang="en-GB" b="0" baseline="0" dirty="0" smtClean="0"/>
              <a:t> representing full-line pharmaceutical wholesalers</a:t>
            </a: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baseline="0" dirty="0" smtClean="0"/>
              <a:t>NPA and CCA</a:t>
            </a:r>
            <a:r>
              <a:rPr lang="en-GB" b="0" baseline="0" dirty="0" smtClean="0"/>
              <a:t> representing community pharmacies (or “dispensing entities) – the two organisations have a memorandum of understanding to jointly appoint a single director to represent them and to share costs</a:t>
            </a: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baseline="0" dirty="0" smtClean="0"/>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0" baseline="0" dirty="0" smtClean="0"/>
              <a:t>The NMVO is overseen by its Board of Directors (one for each sector) and the </a:t>
            </a:r>
            <a:r>
              <a:rPr lang="en-GB" b="1" baseline="0" dirty="0" smtClean="0"/>
              <a:t>National Competent Authority</a:t>
            </a:r>
            <a:r>
              <a:rPr lang="en-GB" b="0" baseline="0" dirty="0" smtClean="0"/>
              <a:t>, which in the case of the UK is the Department of Health and the UK’s medicines regulator, the MHRA.</a:t>
            </a: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baseline="0" dirty="0" smtClean="0"/>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0" baseline="0" dirty="0" err="1" smtClean="0"/>
              <a:t>SecurMed</a:t>
            </a:r>
            <a:r>
              <a:rPr lang="en-GB" b="0" baseline="0" dirty="0" smtClean="0"/>
              <a:t> has signed a Letter of Intent to appoint </a:t>
            </a:r>
            <a:r>
              <a:rPr lang="en-GB" b="1" baseline="0" dirty="0" err="1" smtClean="0"/>
              <a:t>Arvato</a:t>
            </a:r>
            <a:r>
              <a:rPr lang="en-GB" b="1" baseline="0" dirty="0" smtClean="0"/>
              <a:t> Systems GmbH </a:t>
            </a:r>
            <a:r>
              <a:rPr lang="en-GB" b="0" baseline="0" dirty="0" smtClean="0"/>
              <a:t>as the </a:t>
            </a:r>
            <a:r>
              <a:rPr lang="en-GB" b="1" baseline="0" dirty="0" smtClean="0"/>
              <a:t>Blueprint Service Provider</a:t>
            </a:r>
            <a:r>
              <a:rPr lang="en-GB" b="0" baseline="0" dirty="0" smtClean="0"/>
              <a:t> to set up and run the </a:t>
            </a:r>
            <a:r>
              <a:rPr lang="en-GB" b="1" baseline="0" dirty="0" smtClean="0"/>
              <a:t>National Medicines Verification System (NMVS)</a:t>
            </a:r>
            <a:r>
              <a:rPr lang="en-GB" b="0" baseline="0" dirty="0" smtClean="0"/>
              <a:t> for the UK. All pharmacies, wholesalers, hospitals and GP surgeries will have to connect to this in order to verify, authenticate and decommission the unique identifiers on packs of medicines, once FMD starts.</a:t>
            </a:r>
          </a:p>
        </p:txBody>
      </p:sp>
      <p:sp>
        <p:nvSpPr>
          <p:cNvPr id="4" name="Slide Number Placeholder 3"/>
          <p:cNvSpPr>
            <a:spLocks noGrp="1"/>
          </p:cNvSpPr>
          <p:nvPr>
            <p:ph type="sldNum" sz="quarter" idx="10"/>
          </p:nvPr>
        </p:nvSpPr>
        <p:spPr/>
        <p:txBody>
          <a:bodyPr/>
          <a:lstStyle/>
          <a:p>
            <a:fld id="{16862EA4-4B98-4C07-90E3-4E832A012E2D}" type="slidenum">
              <a:rPr lang="en-GB" smtClean="0"/>
              <a:pPr/>
              <a:t>10</a:t>
            </a:fld>
            <a:endParaRPr lang="en-GB"/>
          </a:p>
        </p:txBody>
      </p:sp>
    </p:spTree>
    <p:extLst>
      <p:ext uri="{BB962C8B-B14F-4D97-AF65-F5344CB8AC3E}">
        <p14:creationId xmlns:p14="http://schemas.microsoft.com/office/powerpoint/2010/main" val="20631778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b="0" baseline="0" dirty="0" smtClean="0"/>
              <a:t>The UK FMD Working Group for Community Pharmacy was formed to ensure that community pharmacy contractors’ interests are represented to the Department of Health and MHRA and that the complexity of dispensing processes in the UK are fully understood and taken in to account when FMD is being implemented.</a:t>
            </a:r>
          </a:p>
          <a:p>
            <a:pPr marL="0" marR="0" indent="0" algn="l" defTabSz="457200" rtl="0" eaLnBrk="1" fontAlgn="auto" latinLnBrk="0" hangingPunct="1">
              <a:lnSpc>
                <a:spcPct val="100000"/>
              </a:lnSpc>
              <a:spcBef>
                <a:spcPts val="0"/>
              </a:spcBef>
              <a:spcAft>
                <a:spcPts val="0"/>
              </a:spcAft>
              <a:buClrTx/>
              <a:buSzTx/>
              <a:buFontTx/>
              <a:buNone/>
              <a:tabLst/>
              <a:defRPr/>
            </a:pPr>
            <a:endParaRPr lang="en-GB" b="0"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GB" b="0" baseline="0" dirty="0" smtClean="0"/>
              <a:t>It has to be said that FMD follows a rather generic “European” model – it is assumed that medicines pass simply from factory to wholesaler to pharmacy and then to patients. While this is broadly true, we know that in reality it is much more complex and, certainly in the UK, most medicines are not dispensed directly in front of patients at the time they are supplied. There are endless complexities, such as repeat dispensing, monitored dosage systems and emerging hub-and-spoke models, that will need to be accommodated if the whole supply chain is not to grind to a halt, inconveniencing patients.</a:t>
            </a:r>
          </a:p>
          <a:p>
            <a:pPr marL="0" marR="0" indent="0" algn="l" defTabSz="457200" rtl="0" eaLnBrk="1" fontAlgn="auto" latinLnBrk="0" hangingPunct="1">
              <a:lnSpc>
                <a:spcPct val="100000"/>
              </a:lnSpc>
              <a:spcBef>
                <a:spcPts val="0"/>
              </a:spcBef>
              <a:spcAft>
                <a:spcPts val="0"/>
              </a:spcAft>
              <a:buClrTx/>
              <a:buSzTx/>
              <a:buFontTx/>
              <a:buNone/>
              <a:tabLst/>
              <a:defRPr/>
            </a:pPr>
            <a:endParaRPr lang="en-GB" b="0"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GB" b="0" baseline="0" dirty="0" smtClean="0"/>
              <a:t>Most medicines supplied in the UK are dispensed on the NHS. Any “retail” transactions, like checking eligibility or exemption status and paying prescription charges (in England), often takes place when the prescription is received and medicines are normally handed over in a pre-prepared dispensing bag rather than being individually scanned or priced in front of the patient.</a:t>
            </a:r>
          </a:p>
          <a:p>
            <a:pPr marL="0" marR="0" indent="0" algn="l" defTabSz="457200" rtl="0" eaLnBrk="1" fontAlgn="auto" latinLnBrk="0" hangingPunct="1">
              <a:lnSpc>
                <a:spcPct val="100000"/>
              </a:lnSpc>
              <a:spcBef>
                <a:spcPts val="0"/>
              </a:spcBef>
              <a:spcAft>
                <a:spcPts val="0"/>
              </a:spcAft>
              <a:buClrTx/>
              <a:buSzTx/>
              <a:buFontTx/>
              <a:buNone/>
              <a:tabLst/>
              <a:defRPr/>
            </a:pPr>
            <a:endParaRPr lang="en-GB" b="0"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GB" b="0" baseline="0" dirty="0" smtClean="0"/>
              <a:t>The Working Group meets regularly with DH/MHRA and has organised visits for officials to pharmacies so that they can understand the potential impacts to what is already a very busy and highly efficient system.</a:t>
            </a:r>
          </a:p>
          <a:p>
            <a:pPr marL="0" marR="0" indent="0" algn="l" defTabSz="457200" rtl="0" eaLnBrk="1" fontAlgn="auto" latinLnBrk="0" hangingPunct="1">
              <a:lnSpc>
                <a:spcPct val="100000"/>
              </a:lnSpc>
              <a:spcBef>
                <a:spcPts val="0"/>
              </a:spcBef>
              <a:spcAft>
                <a:spcPts val="0"/>
              </a:spcAft>
              <a:buClrTx/>
              <a:buSzTx/>
              <a:buFontTx/>
              <a:buNone/>
              <a:tabLst/>
              <a:defRPr/>
            </a:pPr>
            <a:endParaRPr lang="en-GB" b="0"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GB" b="0" baseline="0" dirty="0" smtClean="0"/>
              <a:t>We have also set up </a:t>
            </a:r>
            <a:r>
              <a:rPr lang="en-GB" b="1" baseline="0" dirty="0" smtClean="0"/>
              <a:t>FMD Source</a:t>
            </a:r>
            <a:r>
              <a:rPr lang="en-GB" b="0" baseline="0" dirty="0" smtClean="0"/>
              <a:t> as an authoritative source of information about FMD and its implementation. </a:t>
            </a:r>
            <a:r>
              <a:rPr lang="en-GB" b="1" baseline="0" dirty="0" smtClean="0"/>
              <a:t>FMD Source</a:t>
            </a:r>
            <a:r>
              <a:rPr lang="en-GB" b="0" baseline="0" dirty="0" smtClean="0"/>
              <a:t> will be continually updated as we move towards implementation.</a:t>
            </a:r>
          </a:p>
        </p:txBody>
      </p:sp>
      <p:sp>
        <p:nvSpPr>
          <p:cNvPr id="4" name="Slide Number Placeholder 3"/>
          <p:cNvSpPr>
            <a:spLocks noGrp="1"/>
          </p:cNvSpPr>
          <p:nvPr>
            <p:ph type="sldNum" sz="quarter" idx="10"/>
          </p:nvPr>
        </p:nvSpPr>
        <p:spPr/>
        <p:txBody>
          <a:bodyPr/>
          <a:lstStyle/>
          <a:p>
            <a:fld id="{16862EA4-4B98-4C07-90E3-4E832A012E2D}" type="slidenum">
              <a:rPr lang="en-GB" smtClean="0"/>
              <a:pPr/>
              <a:t>11</a:t>
            </a:fld>
            <a:endParaRPr lang="en-GB"/>
          </a:p>
        </p:txBody>
      </p:sp>
    </p:spTree>
    <p:extLst>
      <p:ext uri="{BB962C8B-B14F-4D97-AF65-F5344CB8AC3E}">
        <p14:creationId xmlns:p14="http://schemas.microsoft.com/office/powerpoint/2010/main" val="20631778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b="0" baseline="0" dirty="0" smtClean="0"/>
              <a:t>The DH and MHRA have established a Ministerial Advisory Board on implementing FMD. It first met in March 2016 and has met at roughly quarterly intervals since then with an ever-growing attendance list. This forms the most official line of communication with DH and, in theory, provides advice that will guide Health Ministers in making final decisions around FMD.</a:t>
            </a:r>
          </a:p>
          <a:p>
            <a:pPr marL="0" marR="0" indent="0" algn="l" defTabSz="457200" rtl="0" eaLnBrk="1" fontAlgn="auto" latinLnBrk="0" hangingPunct="1">
              <a:lnSpc>
                <a:spcPct val="100000"/>
              </a:lnSpc>
              <a:spcBef>
                <a:spcPts val="0"/>
              </a:spcBef>
              <a:spcAft>
                <a:spcPts val="0"/>
              </a:spcAft>
              <a:buClrTx/>
              <a:buSzTx/>
              <a:buFontTx/>
              <a:buNone/>
              <a:tabLst/>
              <a:defRPr/>
            </a:pPr>
            <a:endParaRPr lang="en-GB" b="0"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GB" b="0" baseline="0" dirty="0" smtClean="0"/>
              <a:t>Community pharmacy has been represented on the Board from the beginning through trade bodies and negotiators. The meetings bring together the whole spectrum of organisations which handle medicines (to a greater or lesser extent) as part of their day-to-day operations.</a:t>
            </a:r>
          </a:p>
          <a:p>
            <a:pPr marL="0" marR="0" indent="0" algn="l" defTabSz="457200" rtl="0" eaLnBrk="1" fontAlgn="auto" latinLnBrk="0" hangingPunct="1">
              <a:lnSpc>
                <a:spcPct val="100000"/>
              </a:lnSpc>
              <a:spcBef>
                <a:spcPts val="0"/>
              </a:spcBef>
              <a:spcAft>
                <a:spcPts val="0"/>
              </a:spcAft>
              <a:buClrTx/>
              <a:buSzTx/>
              <a:buFontTx/>
              <a:buNone/>
              <a:tabLst/>
              <a:defRPr/>
            </a:pPr>
            <a:endParaRPr lang="en-GB" b="0"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GB" b="0" baseline="0" dirty="0" smtClean="0"/>
          </a:p>
        </p:txBody>
      </p:sp>
      <p:sp>
        <p:nvSpPr>
          <p:cNvPr id="4" name="Slide Number Placeholder 3"/>
          <p:cNvSpPr>
            <a:spLocks noGrp="1"/>
          </p:cNvSpPr>
          <p:nvPr>
            <p:ph type="sldNum" sz="quarter" idx="10"/>
          </p:nvPr>
        </p:nvSpPr>
        <p:spPr/>
        <p:txBody>
          <a:bodyPr/>
          <a:lstStyle/>
          <a:p>
            <a:fld id="{16862EA4-4B98-4C07-90E3-4E832A012E2D}" type="slidenum">
              <a:rPr lang="en-GB" smtClean="0"/>
              <a:pPr/>
              <a:t>12</a:t>
            </a:fld>
            <a:endParaRPr lang="en-GB"/>
          </a:p>
        </p:txBody>
      </p:sp>
    </p:spTree>
    <p:extLst>
      <p:ext uri="{BB962C8B-B14F-4D97-AF65-F5344CB8AC3E}">
        <p14:creationId xmlns:p14="http://schemas.microsoft.com/office/powerpoint/2010/main" val="20631778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Work on FMD has been going on in the background for a long time. UK pharmacy organisations</a:t>
            </a:r>
            <a:r>
              <a:rPr lang="en-GB" baseline="0" dirty="0" smtClean="0"/>
              <a:t> have been involved with it at both a European level (through PGEU) and at a national level, through bodies like UK FMD Working Group and the FMD Implementation Advisory Board.</a:t>
            </a:r>
          </a:p>
          <a:p>
            <a:endParaRPr lang="en-GB" baseline="0" dirty="0" smtClean="0"/>
          </a:p>
          <a:p>
            <a:r>
              <a:rPr lang="en-GB" baseline="0" dirty="0" smtClean="0"/>
              <a:t>Until mid-2016, the UK was among the leading countries with FMD and was proceeding down the route of establishing its NMVO and then choosing a BSP. Not unsurprisingly, the EU referendum and the vote to leave the European Union has cast a long shadow over FMD (and much else) since then. A lack of clarity is affecting all sectors as time and attention is focused on Brexit activities.</a:t>
            </a:r>
          </a:p>
          <a:p>
            <a:endParaRPr lang="en-GB" baseline="0" dirty="0" smtClean="0"/>
          </a:p>
          <a:p>
            <a:r>
              <a:rPr lang="en-GB" baseline="0" dirty="0" err="1" smtClean="0"/>
              <a:t>SecurMed</a:t>
            </a:r>
            <a:r>
              <a:rPr lang="en-GB" baseline="0" dirty="0" smtClean="0"/>
              <a:t> UK was formally established in July 2016, but the decision on appointing a BSP took much longer than expected and, so far, has only resulted in a Letter of Intent with </a:t>
            </a:r>
            <a:r>
              <a:rPr lang="en-GB" baseline="0" dirty="0" err="1" smtClean="0"/>
              <a:t>Arvato</a:t>
            </a:r>
            <a:r>
              <a:rPr lang="en-GB" baseline="0" dirty="0" smtClean="0"/>
              <a:t>, which has paved the way for establishing the UK NMVS. A full contract to develop the NMVS has yet to be agreed.</a:t>
            </a:r>
          </a:p>
          <a:p>
            <a:endParaRPr lang="en-GB" baseline="0" dirty="0" smtClean="0"/>
          </a:p>
          <a:p>
            <a:r>
              <a:rPr lang="en-GB" baseline="0" dirty="0" smtClean="0"/>
              <a:t>At the same time, a long-awaited consultation on FMD “flexibilities” (see next slide) and an accompanying impact assessment on the costs of FMD, due to be run by the Department of Health and MHRA, has been repeatedly delayed and is now not expected until early 2018. This will look at some elements of FMD, not its overall implementation.</a:t>
            </a:r>
          </a:p>
          <a:p>
            <a:endParaRPr lang="en-GB" baseline="0" dirty="0" smtClean="0"/>
          </a:p>
          <a:p>
            <a:r>
              <a:rPr lang="en-GB" baseline="0" dirty="0" smtClean="0"/>
              <a:t>This means that a lot of work that should have started in 2017 is now going to have to be compressed in to 2018 if the deadline of February 2019 is to be met. What happens after that is, as yet, unknown…</a:t>
            </a:r>
          </a:p>
        </p:txBody>
      </p:sp>
      <p:sp>
        <p:nvSpPr>
          <p:cNvPr id="4" name="Slide Number Placeholder 3"/>
          <p:cNvSpPr>
            <a:spLocks noGrp="1"/>
          </p:cNvSpPr>
          <p:nvPr>
            <p:ph type="sldNum" sz="quarter" idx="10"/>
          </p:nvPr>
        </p:nvSpPr>
        <p:spPr/>
        <p:txBody>
          <a:bodyPr/>
          <a:lstStyle/>
          <a:p>
            <a:fld id="{4825EAA3-6156-F14F-8991-5BF4CC8A40B0}" type="slidenum">
              <a:rPr lang="en-US" smtClean="0"/>
              <a:t>14</a:t>
            </a:fld>
            <a:endParaRPr lang="en-US"/>
          </a:p>
        </p:txBody>
      </p:sp>
    </p:spTree>
    <p:extLst>
      <p:ext uri="{BB962C8B-B14F-4D97-AF65-F5344CB8AC3E}">
        <p14:creationId xmlns:p14="http://schemas.microsoft.com/office/powerpoint/2010/main" val="30881303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There’s no doubt</a:t>
            </a:r>
            <a:r>
              <a:rPr lang="en-GB" baseline="0" dirty="0" smtClean="0"/>
              <a:t> that the decision to leave the European Union has thrown a spanner in to the </a:t>
            </a:r>
            <a:r>
              <a:rPr lang="en-GB" baseline="0" dirty="0" smtClean="0"/>
              <a:t>(FMD) </a:t>
            </a:r>
            <a:r>
              <a:rPr lang="en-GB" baseline="0" dirty="0" smtClean="0"/>
              <a:t>works in the UK. Although the Department of Health has reiterated that implementing FMD is “business as usual”. With the start date </a:t>
            </a:r>
            <a:r>
              <a:rPr lang="en-GB" baseline="0" dirty="0" smtClean="0"/>
              <a:t>(in February </a:t>
            </a:r>
            <a:r>
              <a:rPr lang="en-GB" baseline="0" dirty="0" smtClean="0"/>
              <a:t>2019) being ahead of the expected Brexit day (end of March 2019), the Delegated Regulation would form part of the existing EU legislation to be incorporated in to UK legislation under the provisions of the EU (Withdrawal) Bill – formerly known as the Great Repeal Bill.</a:t>
            </a:r>
          </a:p>
          <a:p>
            <a:endParaRPr lang="en-GB" baseline="0" dirty="0" smtClean="0"/>
          </a:p>
          <a:p>
            <a:r>
              <a:rPr lang="en-GB" baseline="0" dirty="0" smtClean="0"/>
              <a:t>However, a lack of clarity has probably been the defining feature of the current Government’s approach to Brexit and FMD is no different. Delays to consultations and decision making have pushed scheduled timetable well behind schedule.</a:t>
            </a:r>
          </a:p>
          <a:p>
            <a:endParaRPr lang="en-GB" baseline="0" dirty="0" smtClean="0"/>
          </a:p>
          <a:p>
            <a:r>
              <a:rPr lang="en-GB" baseline="0" dirty="0" smtClean="0"/>
              <a:t>Moreover, while the implementation timetable looks challenging, it is the lack of certainty about what happens after Brexit that is causing most concern. A comprehensive Free Trade Agreement with a high degree of regulatory alignment, which might well be expected for pharmaceuticals, may see the UK remain connected to the European hub (EMVS) – Switzerland offers an example of this – but this is a long way off being settled.</a:t>
            </a:r>
          </a:p>
          <a:p>
            <a:endParaRPr lang="en-GB" baseline="0" dirty="0" smtClean="0"/>
          </a:p>
          <a:p>
            <a:r>
              <a:rPr lang="en-GB" baseline="0" dirty="0" smtClean="0"/>
              <a:t>Pack serialisation – which is at the heart of FMD – is a global approach to addressing falsified medicines. Manufacturers will be changing production lines for the rest of Europe and serialised stock is likely to become the norm in the UK in any case. There are clear risks if the UK becomes the “hole in the polo mint” in terms of authentication of medicines.</a:t>
            </a:r>
          </a:p>
          <a:p>
            <a:endParaRPr lang="en-GB" baseline="0" dirty="0" smtClean="0"/>
          </a:p>
          <a:p>
            <a:r>
              <a:rPr lang="en-GB" baseline="0" dirty="0" smtClean="0"/>
              <a:t>Clearly there is some way to go on this and the UK situation remains volatile. Watch this space…</a:t>
            </a:r>
          </a:p>
          <a:p>
            <a:endParaRPr lang="en-GB" dirty="0"/>
          </a:p>
        </p:txBody>
      </p:sp>
      <p:sp>
        <p:nvSpPr>
          <p:cNvPr id="4" name="Slide Number Placeholder 3"/>
          <p:cNvSpPr>
            <a:spLocks noGrp="1"/>
          </p:cNvSpPr>
          <p:nvPr>
            <p:ph type="sldNum" sz="quarter" idx="10"/>
          </p:nvPr>
        </p:nvSpPr>
        <p:spPr/>
        <p:txBody>
          <a:bodyPr/>
          <a:lstStyle/>
          <a:p>
            <a:fld id="{4825EAA3-6156-F14F-8991-5BF4CC8A40B0}" type="slidenum">
              <a:rPr lang="en-US" smtClean="0"/>
              <a:t>15</a:t>
            </a:fld>
            <a:endParaRPr lang="en-US"/>
          </a:p>
        </p:txBody>
      </p:sp>
    </p:spTree>
    <p:extLst>
      <p:ext uri="{BB962C8B-B14F-4D97-AF65-F5344CB8AC3E}">
        <p14:creationId xmlns:p14="http://schemas.microsoft.com/office/powerpoint/2010/main" val="40024703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Because</a:t>
            </a:r>
            <a:r>
              <a:rPr lang="en-GB" baseline="0" dirty="0" smtClean="0"/>
              <a:t> there are some quite wide variations in the routes that medicines can take to reach patients, and the differing systems used for payment and reimbursement, across Europe, the Delegated Regulation includes some “flexibilities” that Member States can implement through their own national legislation, within the wider envelope of European regulations.</a:t>
            </a:r>
          </a:p>
          <a:p>
            <a:endParaRPr lang="en-GB" baseline="0" dirty="0" smtClean="0"/>
          </a:p>
          <a:p>
            <a:r>
              <a:rPr lang="en-GB" baseline="0" dirty="0" smtClean="0"/>
              <a:t>There are two flexibilities around what information is included in the 2D data matrix (barcodes) that will appear on packs:</a:t>
            </a:r>
          </a:p>
          <a:p>
            <a:pPr marL="171450" indent="-171450">
              <a:buFont typeface="Arial" panose="020B0604020202020204" pitchFamily="34" charset="0"/>
              <a:buChar char="•"/>
            </a:pPr>
            <a:r>
              <a:rPr lang="en-GB" baseline="0" dirty="0" smtClean="0"/>
              <a:t>Whether a national remuneration number is included alongside the information on product, serial number, batch and expiry</a:t>
            </a:r>
          </a:p>
          <a:p>
            <a:pPr marL="171450" indent="-171450">
              <a:buFont typeface="Arial" panose="020B0604020202020204" pitchFamily="34" charset="0"/>
              <a:buChar char="•"/>
            </a:pPr>
            <a:r>
              <a:rPr lang="en-GB" baseline="0" dirty="0" smtClean="0"/>
              <a:t>Whether additional patient information (probably in the form of a link to manufacturer’s website) is included</a:t>
            </a:r>
          </a:p>
          <a:p>
            <a:pPr marL="0" indent="0">
              <a:buFont typeface="Arial" panose="020B0604020202020204" pitchFamily="34" charset="0"/>
              <a:buNone/>
            </a:pPr>
            <a:r>
              <a:rPr lang="en-GB" baseline="0" dirty="0" smtClean="0"/>
              <a:t>In practice, neither of these is expected (to start with) in packs aimed at the UK market. There is (currently) no UK-wide national reimbursement number, so this flexibility is not being used, and adding additional information increases the size of the 2D code, which can make printing more difficult or expensive. Such links are likely to be included in other way, such as QR codes that are mass-printed on to packs</a:t>
            </a:r>
          </a:p>
          <a:p>
            <a:pPr marL="0" indent="0">
              <a:buFont typeface="Arial" panose="020B0604020202020204" pitchFamily="34" charset="0"/>
              <a:buNone/>
            </a:pPr>
            <a:endParaRPr lang="en-GB" baseline="0" dirty="0" smtClean="0"/>
          </a:p>
          <a:p>
            <a:pPr marL="0" indent="0">
              <a:buFont typeface="Arial" panose="020B0604020202020204" pitchFamily="34" charset="0"/>
              <a:buNone/>
            </a:pPr>
            <a:r>
              <a:rPr lang="en-GB" baseline="0" dirty="0" smtClean="0"/>
              <a:t>Decommissioning by wholesalers under the so-called “Article 23” route is one of the main areas of discussion. Obviously, for wholesalers, this represents a new way of working with the potential for additional cost and time delays. Contrary to some statements, wholesalers will </a:t>
            </a:r>
            <a:r>
              <a:rPr lang="en-GB" u="sng" baseline="0" dirty="0" smtClean="0"/>
              <a:t>not</a:t>
            </a:r>
            <a:r>
              <a:rPr lang="en-GB" u="none" baseline="0" dirty="0" smtClean="0"/>
              <a:t> be decommissioning for community pharmacies – pharmacies are specifically excluded from Article 23 and will have to do their own decommissioning. This is aimed at smaller groups like armed forces, rescue teams or research units that use medicines more infrequently, or in situations where making a connection to the NMVS would be impractical or might introduce delay. The full range of groups to be include is yet to be finalised.</a:t>
            </a:r>
          </a:p>
          <a:p>
            <a:pPr marL="0" indent="0">
              <a:buFont typeface="Arial" panose="020B0604020202020204" pitchFamily="34" charset="0"/>
              <a:buNone/>
            </a:pPr>
            <a:endParaRPr lang="en-GB" u="none" baseline="0" dirty="0" smtClean="0"/>
          </a:p>
          <a:p>
            <a:pPr marL="0" indent="0">
              <a:buFont typeface="Arial" panose="020B0604020202020204" pitchFamily="34" charset="0"/>
              <a:buNone/>
            </a:pPr>
            <a:r>
              <a:rPr lang="en-GB" u="none" baseline="0" dirty="0" smtClean="0"/>
              <a:t>The Department of Health and MHRA act as the </a:t>
            </a:r>
            <a:r>
              <a:rPr lang="en-GB" b="1" u="none" baseline="0" dirty="0" smtClean="0"/>
              <a:t>National Competent Authority</a:t>
            </a:r>
            <a:r>
              <a:rPr lang="en-GB" b="0" u="none" baseline="0" dirty="0" smtClean="0"/>
              <a:t> for the UK and attend meetings of </a:t>
            </a:r>
            <a:r>
              <a:rPr lang="en-GB" b="0" u="none" baseline="0" dirty="0" err="1" smtClean="0"/>
              <a:t>SecurMed</a:t>
            </a:r>
            <a:r>
              <a:rPr lang="en-GB" b="0" u="none" baseline="0" dirty="0" smtClean="0"/>
              <a:t> UK as observers as part of their supervision role. </a:t>
            </a:r>
          </a:p>
          <a:p>
            <a:pPr marL="0" indent="0">
              <a:buFont typeface="Arial" panose="020B0604020202020204" pitchFamily="34" charset="0"/>
              <a:buNone/>
            </a:pPr>
            <a:endParaRPr lang="en-GB" b="0" u="none" baseline="0" dirty="0" smtClean="0"/>
          </a:p>
          <a:p>
            <a:pPr marL="0" indent="0">
              <a:buFont typeface="Arial" panose="020B0604020202020204" pitchFamily="34" charset="0"/>
              <a:buNone/>
            </a:pPr>
            <a:r>
              <a:rPr lang="en-GB" b="0" u="none" baseline="0" dirty="0" smtClean="0"/>
              <a:t>DH and MHRA have been planning to hold a formal consultation on these flexibilities. This has been repeatedly delayed and is now expected early in 2018.</a:t>
            </a:r>
            <a:endParaRPr lang="en-GB" dirty="0"/>
          </a:p>
        </p:txBody>
      </p:sp>
      <p:sp>
        <p:nvSpPr>
          <p:cNvPr id="4" name="Slide Number Placeholder 3"/>
          <p:cNvSpPr>
            <a:spLocks noGrp="1"/>
          </p:cNvSpPr>
          <p:nvPr>
            <p:ph type="sldNum" sz="quarter" idx="10"/>
          </p:nvPr>
        </p:nvSpPr>
        <p:spPr/>
        <p:txBody>
          <a:bodyPr/>
          <a:lstStyle/>
          <a:p>
            <a:fld id="{4825EAA3-6156-F14F-8991-5BF4CC8A40B0}" type="slidenum">
              <a:rPr lang="en-US" smtClean="0"/>
              <a:t>16</a:t>
            </a:fld>
            <a:endParaRPr lang="en-US"/>
          </a:p>
        </p:txBody>
      </p:sp>
    </p:spTree>
    <p:extLst>
      <p:ext uri="{BB962C8B-B14F-4D97-AF65-F5344CB8AC3E}">
        <p14:creationId xmlns:p14="http://schemas.microsoft.com/office/powerpoint/2010/main" val="32674198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These are some of the key issues that will need to be addressed and settled as we work towards implementing FMD.</a:t>
            </a:r>
          </a:p>
          <a:p>
            <a:endParaRPr lang="en-GB" dirty="0" smtClean="0"/>
          </a:p>
          <a:p>
            <a:pPr marL="171450" indent="-171450">
              <a:buFont typeface="Arial" panose="020B0604020202020204" pitchFamily="34" charset="0"/>
              <a:buChar char="•"/>
            </a:pPr>
            <a:r>
              <a:rPr lang="en-GB" b="1" i="0" dirty="0" smtClean="0"/>
              <a:t>At</a:t>
            </a:r>
            <a:r>
              <a:rPr lang="en-GB" b="1" i="0" baseline="0" dirty="0" smtClean="0"/>
              <a:t> the time of supply</a:t>
            </a:r>
            <a:r>
              <a:rPr lang="en-GB" b="0" i="0" baseline="0" dirty="0" smtClean="0"/>
              <a:t> The Delegated Regulation says that products have to be authenticated and decommissioned “at the time of supply to the patient”. In the UK (and indeed other EU countries) we expect that for practical reasons it would be better if decommissioning took place as part of the normal process for assembling and labelling medicines, especially for the many medicines being dispensed in advance through managed repeats or for nursing homes, etc. This also avoids potentially time-consuming and difficult conversations with patients should, for some reason, a product fail its authentication check.</a:t>
            </a:r>
          </a:p>
          <a:p>
            <a:pPr marL="171450" indent="-171450">
              <a:buFont typeface="Arial" panose="020B0604020202020204" pitchFamily="34" charset="0"/>
              <a:buChar char="•"/>
            </a:pPr>
            <a:r>
              <a:rPr lang="en-GB" b="1" i="0" baseline="0" dirty="0" smtClean="0"/>
              <a:t>10-day rule</a:t>
            </a:r>
            <a:r>
              <a:rPr lang="en-GB" b="0" i="0" baseline="0" dirty="0" smtClean="0"/>
              <a:t> There is a catch to undertaking decommissioning during assembly and labelling. Once a product has been marked as “Decommissioned” and had its status changed to “Inactive” on the NMVS, this process can only be reversed under certain conditions – the reversal has to happen in the same location (pharmacy) as the original decommissioning, and it must take place within 10 days of the decommissioning (hence the “10-day rule”). This means that uncollected stock cannot be left for long periods without checking or reversing the decommissioning. Pharmacy organisations are looking at ways in which the 10-day rule can be incorporated without causing major problems or leading to lots of perfectly good medicines being written off.</a:t>
            </a:r>
          </a:p>
          <a:p>
            <a:pPr marL="171450" indent="-171450">
              <a:buFont typeface="Arial" panose="020B0604020202020204" pitchFamily="34" charset="0"/>
              <a:buChar char="•"/>
            </a:pPr>
            <a:r>
              <a:rPr lang="en-GB" b="1" i="0" baseline="0" dirty="0" smtClean="0"/>
              <a:t>Pharmacy data</a:t>
            </a:r>
            <a:r>
              <a:rPr lang="en-GB" b="0" i="0" baseline="0" dirty="0" smtClean="0"/>
              <a:t> The process of scanning “every pack, every time” for FMD authentication during dispensing will generate vast quantities of data, down to the level of individual packs. We need to ensure that the data we generate (which is legally “our data”) is protected and is used in ways that benefit pharmacies and their patients</a:t>
            </a:r>
          </a:p>
          <a:p>
            <a:pPr marL="171450" indent="-171450">
              <a:buFont typeface="Arial" panose="020B0604020202020204" pitchFamily="34" charset="0"/>
              <a:buChar char="•"/>
            </a:pPr>
            <a:r>
              <a:rPr lang="en-GB" b="1" i="0" baseline="0" dirty="0" smtClean="0"/>
              <a:t>Processes and incidents </a:t>
            </a:r>
            <a:r>
              <a:rPr lang="en-GB" b="0" i="0" baseline="0" dirty="0" smtClean="0"/>
              <a:t>FMD will mean new processes to be followed by everyone in the medicines supply chain. We need to start thinking about how these will be updated and how they will be accommodated within physical and electronic systems. In addition, things will always go wrong and there will be an unknown number of incidents where medicines fail to authenticate for one reason or another. Processes for dealing with these, including reporting possible falsifications, will have to be set up.</a:t>
            </a:r>
            <a:endParaRPr lang="en-GB" b="1" i="0" baseline="0" dirty="0" smtClean="0"/>
          </a:p>
          <a:p>
            <a:pPr marL="171450" indent="-171450">
              <a:buFont typeface="Arial" panose="020B0604020202020204" pitchFamily="34" charset="0"/>
              <a:buChar char="•"/>
            </a:pPr>
            <a:endParaRPr lang="en-GB" b="1" i="0" dirty="0"/>
          </a:p>
        </p:txBody>
      </p:sp>
      <p:sp>
        <p:nvSpPr>
          <p:cNvPr id="4" name="Slide Number Placeholder 3"/>
          <p:cNvSpPr>
            <a:spLocks noGrp="1"/>
          </p:cNvSpPr>
          <p:nvPr>
            <p:ph type="sldNum" sz="quarter" idx="10"/>
          </p:nvPr>
        </p:nvSpPr>
        <p:spPr/>
        <p:txBody>
          <a:bodyPr/>
          <a:lstStyle/>
          <a:p>
            <a:fld id="{4825EAA3-6156-F14F-8991-5BF4CC8A40B0}" type="slidenum">
              <a:rPr lang="en-US" smtClean="0"/>
              <a:t>17</a:t>
            </a:fld>
            <a:endParaRPr lang="en-US"/>
          </a:p>
        </p:txBody>
      </p:sp>
    </p:spTree>
    <p:extLst>
      <p:ext uri="{BB962C8B-B14F-4D97-AF65-F5344CB8AC3E}">
        <p14:creationId xmlns:p14="http://schemas.microsoft.com/office/powerpoint/2010/main" val="11556997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Here’s just a few of the things that pharmacy</a:t>
            </a:r>
            <a:r>
              <a:rPr lang="en-GB" baseline="0" dirty="0" smtClean="0"/>
              <a:t> owners and pharmacy teams will need to get to grips with over the next year or so.</a:t>
            </a:r>
          </a:p>
          <a:p>
            <a:endParaRPr lang="en-GB" baseline="0" dirty="0" smtClean="0"/>
          </a:p>
          <a:p>
            <a:r>
              <a:rPr lang="en-GB" baseline="0" dirty="0" err="1" smtClean="0"/>
              <a:t>Arvato</a:t>
            </a:r>
            <a:r>
              <a:rPr lang="en-GB" baseline="0" dirty="0" smtClean="0"/>
              <a:t> has started to work with the main IT suppliers, giving them access to software development kits and test-beds. </a:t>
            </a:r>
            <a:endParaRPr lang="en-GB" dirty="0"/>
          </a:p>
        </p:txBody>
      </p:sp>
      <p:sp>
        <p:nvSpPr>
          <p:cNvPr id="4" name="Slide Number Placeholder 3"/>
          <p:cNvSpPr>
            <a:spLocks noGrp="1"/>
          </p:cNvSpPr>
          <p:nvPr>
            <p:ph type="sldNum" sz="quarter" idx="10"/>
          </p:nvPr>
        </p:nvSpPr>
        <p:spPr/>
        <p:txBody>
          <a:bodyPr/>
          <a:lstStyle/>
          <a:p>
            <a:fld id="{4825EAA3-6156-F14F-8991-5BF4CC8A40B0}" type="slidenum">
              <a:rPr lang="en-US" smtClean="0"/>
              <a:t>18</a:t>
            </a:fld>
            <a:endParaRPr lang="en-US"/>
          </a:p>
        </p:txBody>
      </p:sp>
    </p:spTree>
    <p:extLst>
      <p:ext uri="{BB962C8B-B14F-4D97-AF65-F5344CB8AC3E}">
        <p14:creationId xmlns:p14="http://schemas.microsoft.com/office/powerpoint/2010/main" val="38002791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Lots</a:t>
            </a:r>
            <a:r>
              <a:rPr lang="en-GB" baseline="0" dirty="0" smtClean="0"/>
              <a:t> to do and not that much time to do it, for a major IT-based project that will become business-critical for the entire medicines supply chain</a:t>
            </a:r>
            <a:endParaRPr lang="en-GB" dirty="0"/>
          </a:p>
        </p:txBody>
      </p:sp>
      <p:sp>
        <p:nvSpPr>
          <p:cNvPr id="4" name="Slide Number Placeholder 3"/>
          <p:cNvSpPr>
            <a:spLocks noGrp="1"/>
          </p:cNvSpPr>
          <p:nvPr>
            <p:ph type="sldNum" sz="quarter" idx="10"/>
          </p:nvPr>
        </p:nvSpPr>
        <p:spPr/>
        <p:txBody>
          <a:bodyPr/>
          <a:lstStyle/>
          <a:p>
            <a:fld id="{4825EAA3-6156-F14F-8991-5BF4CC8A40B0}" type="slidenum">
              <a:rPr lang="en-US" smtClean="0"/>
              <a:t>19</a:t>
            </a:fld>
            <a:endParaRPr lang="en-US"/>
          </a:p>
        </p:txBody>
      </p:sp>
    </p:spTree>
    <p:extLst>
      <p:ext uri="{BB962C8B-B14F-4D97-AF65-F5344CB8AC3E}">
        <p14:creationId xmlns:p14="http://schemas.microsoft.com/office/powerpoint/2010/main" val="41796960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FMD will have to be implemented by February</a:t>
            </a:r>
            <a:r>
              <a:rPr lang="en-GB" baseline="0" dirty="0" smtClean="0"/>
              <a:t> 2019, which means everyone will have to be largely ready for it before the Christmas rush starts at the end of 2018</a:t>
            </a:r>
            <a:r>
              <a:rPr lang="en-GB" dirty="0" smtClean="0"/>
              <a:t>.</a:t>
            </a:r>
          </a:p>
          <a:p>
            <a:r>
              <a:rPr lang="en-GB" dirty="0" smtClean="0"/>
              <a:t>The</a:t>
            </a:r>
            <a:r>
              <a:rPr lang="en-GB" baseline="0" dirty="0" smtClean="0"/>
              <a:t> time for talking is coming to an end – the time for action is now</a:t>
            </a:r>
            <a:endParaRPr lang="en-GB" dirty="0"/>
          </a:p>
        </p:txBody>
      </p:sp>
      <p:sp>
        <p:nvSpPr>
          <p:cNvPr id="4" name="Slide Number Placeholder 3"/>
          <p:cNvSpPr>
            <a:spLocks noGrp="1"/>
          </p:cNvSpPr>
          <p:nvPr>
            <p:ph type="sldNum" sz="quarter" idx="10"/>
          </p:nvPr>
        </p:nvSpPr>
        <p:spPr/>
        <p:txBody>
          <a:bodyPr/>
          <a:lstStyle/>
          <a:p>
            <a:fld id="{4825EAA3-6156-F14F-8991-5BF4CC8A40B0}" type="slidenum">
              <a:rPr lang="en-US" smtClean="0"/>
              <a:t>20</a:t>
            </a:fld>
            <a:endParaRPr lang="en-US"/>
          </a:p>
        </p:txBody>
      </p:sp>
    </p:spTree>
    <p:extLst>
      <p:ext uri="{BB962C8B-B14F-4D97-AF65-F5344CB8AC3E}">
        <p14:creationId xmlns:p14="http://schemas.microsoft.com/office/powerpoint/2010/main" val="3358907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25EAA3-6156-F14F-8991-5BF4CC8A40B0}" type="slidenum">
              <a:rPr lang="en-US" smtClean="0"/>
              <a:t>21</a:t>
            </a:fld>
            <a:endParaRPr lang="en-US"/>
          </a:p>
        </p:txBody>
      </p:sp>
    </p:spTree>
    <p:extLst>
      <p:ext uri="{BB962C8B-B14F-4D97-AF65-F5344CB8AC3E}">
        <p14:creationId xmlns:p14="http://schemas.microsoft.com/office/powerpoint/2010/main" val="19510522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For any further information</a:t>
            </a:r>
            <a:r>
              <a:rPr lang="en-GB" baseline="0" dirty="0" smtClean="0"/>
              <a:t> or updates, please contact Jonathan Buisson, FMD Communications Lead for UK FMD Working Group for Community Pharmacy</a:t>
            </a:r>
            <a:endParaRPr lang="en-GB" dirty="0"/>
          </a:p>
        </p:txBody>
      </p:sp>
      <p:sp>
        <p:nvSpPr>
          <p:cNvPr id="4" name="Slide Number Placeholder 3"/>
          <p:cNvSpPr>
            <a:spLocks noGrp="1"/>
          </p:cNvSpPr>
          <p:nvPr>
            <p:ph type="sldNum" sz="quarter" idx="10"/>
          </p:nvPr>
        </p:nvSpPr>
        <p:spPr/>
        <p:txBody>
          <a:bodyPr/>
          <a:lstStyle/>
          <a:p>
            <a:fld id="{4825EAA3-6156-F14F-8991-5BF4CC8A40B0}" type="slidenum">
              <a:rPr lang="en-US" smtClean="0"/>
              <a:t>22</a:t>
            </a:fld>
            <a:endParaRPr lang="en-US"/>
          </a:p>
        </p:txBody>
      </p:sp>
    </p:spTree>
    <p:extLst>
      <p:ext uri="{BB962C8B-B14F-4D97-AF65-F5344CB8AC3E}">
        <p14:creationId xmlns:p14="http://schemas.microsoft.com/office/powerpoint/2010/main" val="39530913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 color graphic">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flip="none" rotWithShape="1">
            <a:gsLst>
              <a:gs pos="0">
                <a:srgbClr val="7FBF30">
                  <a:tint val="66000"/>
                  <a:satMod val="160000"/>
                </a:srgbClr>
              </a:gs>
              <a:gs pos="50000">
                <a:srgbClr val="7FBF30">
                  <a:tint val="44500"/>
                  <a:satMod val="160000"/>
                </a:srgbClr>
              </a:gs>
              <a:gs pos="100000">
                <a:srgbClr val="7FBF30">
                  <a:tint val="23500"/>
                  <a:satMod val="160000"/>
                </a:srgbClr>
              </a:gs>
            </a:gsLst>
            <a:lin ang="27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 name="Title 1"/>
          <p:cNvSpPr>
            <a:spLocks noGrp="1"/>
          </p:cNvSpPr>
          <p:nvPr>
            <p:ph type="title" hasCustomPrompt="1"/>
          </p:nvPr>
        </p:nvSpPr>
        <p:spPr>
          <a:xfrm>
            <a:off x="537026" y="3108960"/>
            <a:ext cx="5891507" cy="921715"/>
          </a:xfrm>
        </p:spPr>
        <p:txBody>
          <a:bodyPr anchor="b">
            <a:normAutofit/>
          </a:bodyPr>
          <a:lstStyle>
            <a:lvl1pPr>
              <a:defRPr sz="3600">
                <a:solidFill>
                  <a:schemeClr val="accent1"/>
                </a:solidFill>
              </a:defRPr>
            </a:lvl1pPr>
          </a:lstStyle>
          <a:p>
            <a:r>
              <a:rPr lang="en-US" dirty="0" smtClean="0"/>
              <a:t>Click to edit presentation title</a:t>
            </a:r>
            <a:endParaRPr lang="en-US" dirty="0"/>
          </a:p>
        </p:txBody>
      </p:sp>
      <p:sp>
        <p:nvSpPr>
          <p:cNvPr id="10" name="Text Placeholder 9"/>
          <p:cNvSpPr>
            <a:spLocks noGrp="1"/>
          </p:cNvSpPr>
          <p:nvPr>
            <p:ph type="body" sz="quarter" idx="12" hasCustomPrompt="1"/>
          </p:nvPr>
        </p:nvSpPr>
        <p:spPr>
          <a:xfrm>
            <a:off x="537022" y="4114800"/>
            <a:ext cx="5891512" cy="418089"/>
          </a:xfrm>
        </p:spPr>
        <p:txBody>
          <a:bodyPr/>
          <a:lstStyle>
            <a:lvl1pPr>
              <a:defRPr>
                <a:solidFill>
                  <a:schemeClr val="accent1"/>
                </a:solidFill>
              </a:defRPr>
            </a:lvl1pPr>
          </a:lstStyle>
          <a:p>
            <a:pPr lvl="0"/>
            <a:r>
              <a:rPr lang="en-US" dirty="0" smtClean="0"/>
              <a:t>Click to edit subtitle</a:t>
            </a: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26591" y="399434"/>
            <a:ext cx="3538585" cy="938421"/>
          </a:xfrm>
          <a:prstGeom prst="rect">
            <a:avLst/>
          </a:prstGeom>
        </p:spPr>
      </p:pic>
      <p:sp>
        <p:nvSpPr>
          <p:cNvPr id="11" name="Text Placeholder 9"/>
          <p:cNvSpPr>
            <a:spLocks noGrp="1"/>
          </p:cNvSpPr>
          <p:nvPr>
            <p:ph type="body" sz="quarter" idx="13" hasCustomPrompt="1"/>
          </p:nvPr>
        </p:nvSpPr>
        <p:spPr>
          <a:xfrm>
            <a:off x="6293388" y="5743303"/>
            <a:ext cx="2315035" cy="418089"/>
          </a:xfrm>
        </p:spPr>
        <p:txBody>
          <a:bodyPr/>
          <a:lstStyle>
            <a:lvl1pPr algn="r">
              <a:defRPr baseline="0">
                <a:solidFill>
                  <a:schemeClr val="accent1"/>
                </a:solidFill>
              </a:defRPr>
            </a:lvl1pPr>
          </a:lstStyle>
          <a:p>
            <a:pPr lvl="0"/>
            <a:r>
              <a:rPr lang="en-US" dirty="0" smtClean="0"/>
              <a:t>Click to edit date</a:t>
            </a:r>
          </a:p>
        </p:txBody>
      </p:sp>
    </p:spTree>
    <p:extLst>
      <p:ext uri="{BB962C8B-B14F-4D97-AF65-F5344CB8AC3E}">
        <p14:creationId xmlns:p14="http://schemas.microsoft.com/office/powerpoint/2010/main" val="2423098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 blu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flip="none" rotWithShape="1">
            <a:gsLst>
              <a:gs pos="0">
                <a:srgbClr val="7FBF30">
                  <a:tint val="66000"/>
                  <a:satMod val="160000"/>
                </a:srgbClr>
              </a:gs>
              <a:gs pos="50000">
                <a:srgbClr val="7FBF30">
                  <a:tint val="44500"/>
                  <a:satMod val="160000"/>
                </a:srgbClr>
              </a:gs>
              <a:gs pos="100000">
                <a:srgbClr val="7FBF30">
                  <a:tint val="23500"/>
                  <a:satMod val="160000"/>
                </a:srgbClr>
              </a:gs>
            </a:gsLst>
            <a:lin ang="27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 name="Title 1"/>
          <p:cNvSpPr>
            <a:spLocks noGrp="1"/>
          </p:cNvSpPr>
          <p:nvPr>
            <p:ph type="title" hasCustomPrompt="1"/>
          </p:nvPr>
        </p:nvSpPr>
        <p:spPr>
          <a:xfrm>
            <a:off x="537026" y="3108960"/>
            <a:ext cx="6296856" cy="921715"/>
          </a:xfrm>
        </p:spPr>
        <p:txBody>
          <a:bodyPr anchor="b">
            <a:normAutofit/>
          </a:bodyPr>
          <a:lstStyle>
            <a:lvl1pPr>
              <a:defRPr sz="3600">
                <a:solidFill>
                  <a:schemeClr val="accent1"/>
                </a:solidFill>
              </a:defRPr>
            </a:lvl1pPr>
          </a:lstStyle>
          <a:p>
            <a:r>
              <a:rPr lang="en-US" dirty="0" smtClean="0"/>
              <a:t>Click to edit divider title</a:t>
            </a:r>
            <a:endParaRPr lang="en-US" dirty="0"/>
          </a:p>
        </p:txBody>
      </p:sp>
    </p:spTree>
    <p:extLst>
      <p:ext uri="{BB962C8B-B14F-4D97-AF65-F5344CB8AC3E}">
        <p14:creationId xmlns:p14="http://schemas.microsoft.com/office/powerpoint/2010/main" val="2224988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Divider - green">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flip="none" rotWithShape="1">
            <a:gsLst>
              <a:gs pos="0">
                <a:srgbClr val="50A4D5">
                  <a:tint val="66000"/>
                  <a:satMod val="160000"/>
                </a:srgbClr>
              </a:gs>
              <a:gs pos="50000">
                <a:srgbClr val="50A4D5">
                  <a:tint val="44500"/>
                  <a:satMod val="160000"/>
                </a:srgbClr>
              </a:gs>
              <a:gs pos="100000">
                <a:srgbClr val="50A4D5">
                  <a:tint val="23500"/>
                  <a:satMod val="160000"/>
                </a:srgbClr>
              </a:gs>
            </a:gsLst>
            <a:lin ang="27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 name="Title 1"/>
          <p:cNvSpPr>
            <a:spLocks noGrp="1"/>
          </p:cNvSpPr>
          <p:nvPr>
            <p:ph type="title" hasCustomPrompt="1"/>
          </p:nvPr>
        </p:nvSpPr>
        <p:spPr>
          <a:xfrm>
            <a:off x="537026" y="3108960"/>
            <a:ext cx="6296856" cy="921715"/>
          </a:xfrm>
        </p:spPr>
        <p:txBody>
          <a:bodyPr anchor="b">
            <a:normAutofit/>
          </a:bodyPr>
          <a:lstStyle>
            <a:lvl1pPr>
              <a:defRPr sz="3600">
                <a:solidFill>
                  <a:schemeClr val="accent1"/>
                </a:solidFill>
              </a:defRPr>
            </a:lvl1pPr>
          </a:lstStyle>
          <a:p>
            <a:r>
              <a:rPr lang="en-US" dirty="0" smtClean="0"/>
              <a:t>Click to edit divider title</a:t>
            </a:r>
            <a:endParaRPr lang="en-US" dirty="0"/>
          </a:p>
        </p:txBody>
      </p:sp>
    </p:spTree>
    <p:extLst>
      <p:ext uri="{BB962C8B-B14F-4D97-AF65-F5344CB8AC3E}">
        <p14:creationId xmlns:p14="http://schemas.microsoft.com/office/powerpoint/2010/main" val="3679710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Small text/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en-GB" smtClean="0"/>
              <a:t>Click to edit Master title style</a:t>
            </a:r>
            <a:endParaRPr lang="en-US" dirty="0"/>
          </a:p>
        </p:txBody>
      </p:sp>
      <p:sp>
        <p:nvSpPr>
          <p:cNvPr id="3" name="Content Placeholder 2"/>
          <p:cNvSpPr>
            <a:spLocks noGrp="1"/>
          </p:cNvSpPr>
          <p:nvPr>
            <p:ph idx="1"/>
          </p:nvPr>
        </p:nvSpPr>
        <p:spPr/>
        <p:txBody>
          <a:bodyPr/>
          <a:lstStyle>
            <a:lvl1pPr>
              <a:spcBef>
                <a:spcPts val="0"/>
              </a:spcBef>
              <a:spcAft>
                <a:spcPts val="600"/>
              </a:spcAft>
              <a:defRPr/>
            </a:lvl1pPr>
            <a:lvl2pPr marL="287338" indent="-287338">
              <a:spcBef>
                <a:spcPts val="0"/>
              </a:spcBef>
              <a:spcAft>
                <a:spcPts val="600"/>
              </a:spcAft>
              <a:defRPr/>
            </a:lvl2pPr>
            <a:lvl3pPr marL="512763" indent="-282575">
              <a:spcBef>
                <a:spcPts val="0"/>
              </a:spcBef>
              <a:spcAft>
                <a:spcPts val="600"/>
              </a:spcAft>
              <a:defRPr/>
            </a:lvl3pPr>
            <a:lvl4pPr marL="744538" indent="-288925">
              <a:spcBef>
                <a:spcPts val="0"/>
              </a:spcBef>
              <a:spcAft>
                <a:spcPts val="300"/>
              </a:spcAft>
              <a:defRPr/>
            </a:lvl4pPr>
            <a:lvl5pPr marL="968375" indent="-282575">
              <a:spcBef>
                <a:spcPts val="0"/>
              </a:spcBef>
              <a:spcAft>
                <a:spcPts val="300"/>
              </a:spcAft>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6" name="Slide Number Placeholder 5"/>
          <p:cNvSpPr>
            <a:spLocks noGrp="1"/>
          </p:cNvSpPr>
          <p:nvPr>
            <p:ph type="sldNum" sz="quarter" idx="12"/>
          </p:nvPr>
        </p:nvSpPr>
        <p:spPr/>
        <p:txBody>
          <a:bodyPr/>
          <a:lstStyle/>
          <a:p>
            <a:fld id="{05530B4C-3CF7-F94D-8349-296E2D6C0A14}" type="slidenum">
              <a:rPr lang="en-US" smtClean="0"/>
              <a:t>‹#›</a:t>
            </a:fld>
            <a:endParaRPr lang="en-US"/>
          </a:p>
        </p:txBody>
      </p:sp>
    </p:spTree>
    <p:extLst>
      <p:ext uri="{BB962C8B-B14F-4D97-AF65-F5344CB8AC3E}">
        <p14:creationId xmlns:p14="http://schemas.microsoft.com/office/powerpoint/2010/main" val="3224856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Large text/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en-GB" smtClean="0"/>
              <a:t>Click to edit Master title style</a:t>
            </a:r>
            <a:endParaRPr lang="en-US" dirty="0"/>
          </a:p>
        </p:txBody>
      </p:sp>
      <p:sp>
        <p:nvSpPr>
          <p:cNvPr id="3" name="Content Placeholder 2"/>
          <p:cNvSpPr>
            <a:spLocks noGrp="1"/>
          </p:cNvSpPr>
          <p:nvPr>
            <p:ph idx="1"/>
          </p:nvPr>
        </p:nvSpPr>
        <p:spPr/>
        <p:txBody>
          <a:bodyPr/>
          <a:lstStyle>
            <a:lvl1pPr>
              <a:spcBef>
                <a:spcPts val="0"/>
              </a:spcBef>
              <a:spcAft>
                <a:spcPts val="600"/>
              </a:spcAft>
              <a:defRPr sz="2400"/>
            </a:lvl1pPr>
            <a:lvl2pPr marL="287338" indent="-287338">
              <a:spcBef>
                <a:spcPts val="0"/>
              </a:spcBef>
              <a:spcAft>
                <a:spcPts val="600"/>
              </a:spcAft>
              <a:defRPr sz="2400"/>
            </a:lvl2pPr>
            <a:lvl3pPr marL="512763" indent="-282575">
              <a:spcBef>
                <a:spcPts val="0"/>
              </a:spcBef>
              <a:spcAft>
                <a:spcPts val="600"/>
              </a:spcAft>
              <a:defRPr sz="2000"/>
            </a:lvl3pPr>
            <a:lvl4pPr marL="744538" indent="-288925">
              <a:spcBef>
                <a:spcPts val="0"/>
              </a:spcBef>
              <a:spcAft>
                <a:spcPts val="300"/>
              </a:spcAft>
              <a:defRPr/>
            </a:lvl4pPr>
            <a:lvl5pPr marL="968375" indent="-282575">
              <a:spcBef>
                <a:spcPts val="0"/>
              </a:spcBef>
              <a:spcAft>
                <a:spcPts val="300"/>
              </a:spcAft>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6" name="Slide Number Placeholder 5"/>
          <p:cNvSpPr>
            <a:spLocks noGrp="1"/>
          </p:cNvSpPr>
          <p:nvPr>
            <p:ph type="sldNum" sz="quarter" idx="12"/>
          </p:nvPr>
        </p:nvSpPr>
        <p:spPr/>
        <p:txBody>
          <a:bodyPr/>
          <a:lstStyle/>
          <a:p>
            <a:fld id="{05530B4C-3CF7-F94D-8349-296E2D6C0A14}" type="slidenum">
              <a:rPr lang="en-US" smtClean="0"/>
              <a:t>‹#›</a:t>
            </a:fld>
            <a:endParaRPr lang="en-US"/>
          </a:p>
        </p:txBody>
      </p:sp>
    </p:spTree>
    <p:extLst>
      <p:ext uri="{BB962C8B-B14F-4D97-AF65-F5344CB8AC3E}">
        <p14:creationId xmlns:p14="http://schemas.microsoft.com/office/powerpoint/2010/main" val="2697919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arge text / pho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en-GB" smtClean="0"/>
              <a:t>Click to edit Master title style</a:t>
            </a:r>
            <a:endParaRPr lang="en-US" dirty="0"/>
          </a:p>
        </p:txBody>
      </p:sp>
      <p:sp>
        <p:nvSpPr>
          <p:cNvPr id="3" name="Content Placeholder 2"/>
          <p:cNvSpPr>
            <a:spLocks noGrp="1"/>
          </p:cNvSpPr>
          <p:nvPr>
            <p:ph idx="1"/>
          </p:nvPr>
        </p:nvSpPr>
        <p:spPr>
          <a:xfrm>
            <a:off x="1040966" y="1236783"/>
            <a:ext cx="3709073" cy="4893941"/>
          </a:xfrm>
        </p:spPr>
        <p:txBody>
          <a:bodyPr/>
          <a:lstStyle>
            <a:lvl1pPr>
              <a:spcBef>
                <a:spcPts val="0"/>
              </a:spcBef>
              <a:spcAft>
                <a:spcPts val="600"/>
              </a:spcAft>
              <a:defRPr sz="2400"/>
            </a:lvl1pPr>
            <a:lvl2pPr marL="287338" indent="-287338">
              <a:spcBef>
                <a:spcPts val="0"/>
              </a:spcBef>
              <a:spcAft>
                <a:spcPts val="600"/>
              </a:spcAft>
              <a:defRPr sz="2400"/>
            </a:lvl2pPr>
            <a:lvl3pPr marL="512763" indent="-282575">
              <a:spcBef>
                <a:spcPts val="0"/>
              </a:spcBef>
              <a:spcAft>
                <a:spcPts val="600"/>
              </a:spcAft>
              <a:defRPr sz="2000"/>
            </a:lvl3pPr>
            <a:lvl4pPr marL="744538" indent="-288925">
              <a:spcBef>
                <a:spcPts val="0"/>
              </a:spcBef>
              <a:spcAft>
                <a:spcPts val="300"/>
              </a:spcAft>
              <a:defRPr/>
            </a:lvl4pPr>
            <a:lvl5pPr marL="968375" indent="-282575">
              <a:spcBef>
                <a:spcPts val="0"/>
              </a:spcBef>
              <a:spcAft>
                <a:spcPts val="300"/>
              </a:spcAft>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6" name="Slide Number Placeholder 5"/>
          <p:cNvSpPr>
            <a:spLocks noGrp="1"/>
          </p:cNvSpPr>
          <p:nvPr>
            <p:ph type="sldNum" sz="quarter" idx="12"/>
          </p:nvPr>
        </p:nvSpPr>
        <p:spPr/>
        <p:txBody>
          <a:bodyPr/>
          <a:lstStyle/>
          <a:p>
            <a:fld id="{05530B4C-3CF7-F94D-8349-296E2D6C0A14}" type="slidenum">
              <a:rPr lang="en-US" smtClean="0"/>
              <a:t>‹#›</a:t>
            </a:fld>
            <a:endParaRPr lang="en-US"/>
          </a:p>
        </p:txBody>
      </p:sp>
      <p:sp>
        <p:nvSpPr>
          <p:cNvPr id="7" name="Picture Placeholder 6"/>
          <p:cNvSpPr>
            <a:spLocks noGrp="1"/>
          </p:cNvSpPr>
          <p:nvPr>
            <p:ph type="pic" sz="quarter" idx="13"/>
          </p:nvPr>
        </p:nvSpPr>
        <p:spPr>
          <a:xfrm>
            <a:off x="5030788" y="1459262"/>
            <a:ext cx="3656012" cy="3656012"/>
          </a:xfrm>
        </p:spPr>
        <p:txBody>
          <a:bodyPr/>
          <a:lstStyle/>
          <a:p>
            <a:r>
              <a:rPr lang="en-GB" smtClean="0"/>
              <a:t>Drag picture to placeholder or click icon to add</a:t>
            </a:r>
            <a:endParaRPr lang="en-US"/>
          </a:p>
        </p:txBody>
      </p:sp>
    </p:spTree>
    <p:extLst>
      <p:ext uri="{BB962C8B-B14F-4D97-AF65-F5344CB8AC3E}">
        <p14:creationId xmlns:p14="http://schemas.microsoft.com/office/powerpoint/2010/main" val="2334901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da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4" name="Slide Number Placeholder 3"/>
          <p:cNvSpPr>
            <a:spLocks noGrp="1"/>
          </p:cNvSpPr>
          <p:nvPr>
            <p:ph type="sldNum" sz="quarter" idx="11"/>
          </p:nvPr>
        </p:nvSpPr>
        <p:spPr/>
        <p:txBody>
          <a:bodyPr/>
          <a:lstStyle/>
          <a:p>
            <a:fld id="{05530B4C-3CF7-F94D-8349-296E2D6C0A14}" type="slidenum">
              <a:rPr lang="en-US" smtClean="0"/>
              <a:pPr/>
              <a:t>‹#›</a:t>
            </a:fld>
            <a:endParaRPr lang="en-US" dirty="0"/>
          </a:p>
        </p:txBody>
      </p:sp>
      <p:sp>
        <p:nvSpPr>
          <p:cNvPr id="6" name="Content Placeholder 5"/>
          <p:cNvSpPr>
            <a:spLocks noGrp="1"/>
          </p:cNvSpPr>
          <p:nvPr>
            <p:ph sz="quarter" idx="12"/>
          </p:nvPr>
        </p:nvSpPr>
        <p:spPr>
          <a:xfrm>
            <a:off x="1041400" y="1234440"/>
            <a:ext cx="7645400" cy="4694701"/>
          </a:xfrm>
        </p:spPr>
        <p:txBody>
          <a:bodyPr/>
          <a:lstStyle/>
          <a:p>
            <a:pPr lvl="0"/>
            <a:r>
              <a:rPr lang="en-GB" smtClean="0"/>
              <a:t>Click to edit Master text styles</a:t>
            </a:r>
          </a:p>
        </p:txBody>
      </p:sp>
      <p:sp>
        <p:nvSpPr>
          <p:cNvPr id="7" name="Text Placeholder 6"/>
          <p:cNvSpPr>
            <a:spLocks noGrp="1"/>
          </p:cNvSpPr>
          <p:nvPr>
            <p:ph type="body" sz="quarter" idx="13" hasCustomPrompt="1"/>
          </p:nvPr>
        </p:nvSpPr>
        <p:spPr>
          <a:xfrm>
            <a:off x="1040966" y="5929141"/>
            <a:ext cx="7645400" cy="228181"/>
          </a:xfrm>
        </p:spPr>
        <p:txBody>
          <a:bodyPr>
            <a:noAutofit/>
          </a:bodyPr>
          <a:lstStyle>
            <a:lvl1pPr>
              <a:defRPr sz="900"/>
            </a:lvl1pPr>
          </a:lstStyle>
          <a:p>
            <a:pPr lvl="0"/>
            <a:r>
              <a:rPr lang="en-US" dirty="0" smtClean="0"/>
              <a:t>Source: Information here</a:t>
            </a:r>
            <a:endParaRPr lang="en-US" dirty="0"/>
          </a:p>
        </p:txBody>
      </p:sp>
    </p:spTree>
    <p:extLst>
      <p:ext uri="{BB962C8B-B14F-4D97-AF65-F5344CB8AC3E}">
        <p14:creationId xmlns:p14="http://schemas.microsoft.com/office/powerpoint/2010/main" val="1200270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9528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1040965" y="-2328"/>
            <a:ext cx="8103036" cy="1827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0" y="-2328"/>
            <a:ext cx="914400" cy="182756"/>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0966" y="184581"/>
            <a:ext cx="7645833" cy="859371"/>
          </a:xfrm>
          <a:prstGeom prst="rect">
            <a:avLst/>
          </a:prstGeom>
        </p:spPr>
        <p:txBody>
          <a:bodyPr vert="horz" lIns="0" tIns="0" rIns="0" bIns="0" rtlCol="0" anchor="b" anchorCtr="0">
            <a:normAutofit/>
          </a:bodyPr>
          <a:lstStyle/>
          <a:p>
            <a:r>
              <a:rPr lang="en-GB" smtClean="0"/>
              <a:t>Click to edit Master title style</a:t>
            </a:r>
            <a:endParaRPr lang="en-US" dirty="0"/>
          </a:p>
        </p:txBody>
      </p:sp>
      <p:sp>
        <p:nvSpPr>
          <p:cNvPr id="3" name="Text Placeholder 2"/>
          <p:cNvSpPr>
            <a:spLocks noGrp="1"/>
          </p:cNvSpPr>
          <p:nvPr>
            <p:ph type="body" idx="1"/>
          </p:nvPr>
        </p:nvSpPr>
        <p:spPr>
          <a:xfrm>
            <a:off x="1040966" y="1230135"/>
            <a:ext cx="7645834" cy="4854044"/>
          </a:xfrm>
          <a:prstGeom prst="rect">
            <a:avLst/>
          </a:prstGeom>
        </p:spPr>
        <p:txBody>
          <a:bodyPr vert="horz" lIns="0" tIns="45720" rIns="0" bIns="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6" name="Slide Number Placeholder 5"/>
          <p:cNvSpPr>
            <a:spLocks noGrp="1"/>
          </p:cNvSpPr>
          <p:nvPr>
            <p:ph type="sldNum" sz="quarter" idx="4"/>
          </p:nvPr>
        </p:nvSpPr>
        <p:spPr>
          <a:xfrm>
            <a:off x="8356844" y="6258026"/>
            <a:ext cx="329956" cy="365125"/>
          </a:xfrm>
          <a:prstGeom prst="rect">
            <a:avLst/>
          </a:prstGeom>
        </p:spPr>
        <p:txBody>
          <a:bodyPr vert="horz" lIns="0" tIns="0" rIns="0" bIns="0" rtlCol="0" anchor="ctr"/>
          <a:lstStyle>
            <a:lvl1pPr algn="r">
              <a:defRPr sz="1000" b="0">
                <a:solidFill>
                  <a:srgbClr val="195685"/>
                </a:solidFill>
                <a:latin typeface="+mn-lt"/>
                <a:cs typeface="Arial"/>
              </a:defRPr>
            </a:lvl1pPr>
          </a:lstStyle>
          <a:p>
            <a:fld id="{05530B4C-3CF7-F94D-8349-296E2D6C0A14}" type="slidenum">
              <a:rPr lang="en-US" smtClean="0"/>
              <a:pPr/>
              <a:t>‹#›</a:t>
            </a:fld>
            <a:endParaRPr lang="en-US" dirty="0"/>
          </a:p>
        </p:txBody>
      </p:sp>
      <p:pic>
        <p:nvPicPr>
          <p:cNvPr id="5" name="Picture 4"/>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277363" y="6211715"/>
            <a:ext cx="1551437" cy="411436"/>
          </a:xfrm>
          <a:prstGeom prst="rect">
            <a:avLst/>
          </a:prstGeom>
        </p:spPr>
      </p:pic>
    </p:spTree>
    <p:extLst>
      <p:ext uri="{BB962C8B-B14F-4D97-AF65-F5344CB8AC3E}">
        <p14:creationId xmlns:p14="http://schemas.microsoft.com/office/powerpoint/2010/main" val="467674412"/>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50" r:id="rId4"/>
    <p:sldLayoutId id="2147483666" r:id="rId5"/>
    <p:sldLayoutId id="2147483667" r:id="rId6"/>
    <p:sldLayoutId id="2147483668" r:id="rId7"/>
    <p:sldLayoutId id="2147483655" r:id="rId8"/>
  </p:sldLayoutIdLst>
  <p:hf hdr="0" ftr="0"/>
  <p:txStyles>
    <p:titleStyle>
      <a:lvl1pPr algn="l" defTabSz="457200" rtl="0" eaLnBrk="1" latinLnBrk="0" hangingPunct="1">
        <a:lnSpc>
          <a:spcPct val="100000"/>
        </a:lnSpc>
        <a:spcBef>
          <a:spcPct val="0"/>
        </a:spcBef>
        <a:buNone/>
        <a:defRPr sz="2800" b="0" kern="1200">
          <a:solidFill>
            <a:schemeClr val="accent1"/>
          </a:solidFill>
          <a:latin typeface="+mj-lt"/>
          <a:ea typeface="+mj-ea"/>
          <a:cs typeface="Arial"/>
        </a:defRPr>
      </a:lvl1pPr>
    </p:titleStyle>
    <p:bodyStyle>
      <a:lvl1pPr marL="0" indent="0" algn="l" defTabSz="457200" rtl="0" eaLnBrk="1" latinLnBrk="0" hangingPunct="1">
        <a:spcBef>
          <a:spcPts val="0"/>
        </a:spcBef>
        <a:spcAft>
          <a:spcPts val="600"/>
        </a:spcAft>
        <a:buFontTx/>
        <a:buNone/>
        <a:defRPr sz="2000" kern="1200">
          <a:solidFill>
            <a:schemeClr val="tx1"/>
          </a:solidFill>
          <a:latin typeface="+mn-lt"/>
          <a:ea typeface="+mn-ea"/>
          <a:cs typeface="Arial"/>
        </a:defRPr>
      </a:lvl1pPr>
      <a:lvl2pPr marL="230188" indent="-230188" algn="l" defTabSz="457200" rtl="0" eaLnBrk="1" latinLnBrk="0" hangingPunct="1">
        <a:spcBef>
          <a:spcPts val="0"/>
        </a:spcBef>
        <a:spcAft>
          <a:spcPts val="600"/>
        </a:spcAft>
        <a:buSzPct val="90000"/>
        <a:buFont typeface="Calibri" panose="020F0502020204030204" pitchFamily="34" charset="0"/>
        <a:buChar char="•"/>
        <a:defRPr sz="2000" kern="1200">
          <a:solidFill>
            <a:schemeClr val="tx1"/>
          </a:solidFill>
          <a:latin typeface="+mn-lt"/>
          <a:ea typeface="+mn-ea"/>
          <a:cs typeface="Arial"/>
        </a:defRPr>
      </a:lvl2pPr>
      <a:lvl3pPr marL="455613" indent="-225425" algn="l" defTabSz="457200" rtl="0" eaLnBrk="1" latinLnBrk="0" hangingPunct="1">
        <a:spcBef>
          <a:spcPts val="0"/>
        </a:spcBef>
        <a:spcAft>
          <a:spcPts val="600"/>
        </a:spcAft>
        <a:buFont typeface="Lucida Grande"/>
        <a:buChar char="-"/>
        <a:defRPr sz="1800" kern="1200">
          <a:solidFill>
            <a:schemeClr val="tx1"/>
          </a:solidFill>
          <a:latin typeface="+mn-lt"/>
          <a:ea typeface="+mn-ea"/>
          <a:cs typeface="Arial"/>
        </a:defRPr>
      </a:lvl3pPr>
      <a:lvl4pPr marL="685800" indent="-230188" algn="l" defTabSz="457200" rtl="0" eaLnBrk="1" latinLnBrk="0" hangingPunct="1">
        <a:spcBef>
          <a:spcPts val="0"/>
        </a:spcBef>
        <a:spcAft>
          <a:spcPts val="300"/>
        </a:spcAft>
        <a:buFont typeface="Lucida Grande"/>
        <a:buChar char="‣"/>
        <a:defRPr sz="1600" kern="1200">
          <a:solidFill>
            <a:schemeClr val="tx1"/>
          </a:solidFill>
          <a:latin typeface="+mn-lt"/>
          <a:ea typeface="+mn-ea"/>
          <a:cs typeface="Arial"/>
        </a:defRPr>
      </a:lvl4pPr>
      <a:lvl5pPr marL="917575" indent="-231775" algn="l" defTabSz="457200" rtl="0" eaLnBrk="1" latinLnBrk="0" hangingPunct="1">
        <a:spcBef>
          <a:spcPts val="0"/>
        </a:spcBef>
        <a:spcAft>
          <a:spcPts val="300"/>
        </a:spcAft>
        <a:buSzPct val="110000"/>
        <a:buFont typeface="Arial"/>
        <a:buChar char="◦"/>
        <a:defRPr sz="1600" kern="1200">
          <a:solidFill>
            <a:schemeClr val="tx1"/>
          </a:solidFill>
          <a:latin typeface="+mn-lt"/>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jpeg"/><Relationship Id="rId10" Type="http://schemas.openxmlformats.org/officeDocument/2006/relationships/image" Target="../media/image13.png"/><Relationship Id="rId4" Type="http://schemas.openxmlformats.org/officeDocument/2006/relationships/hyperlink" Target="http://www.google.co.uk/url?sa=i&amp;rct=j&amp;q=&amp;esrc=s&amp;frm=1&amp;source=images&amp;cd=&amp;cad=rja&amp;uact=8&amp;docid=_gwoCJwVgOHL8M&amp;tbnid=otiIc9cpEpLuEM:&amp;ved=0CAUQjRw&amp;url=http://quellichelafarmacia.com/13043/pgeu-farmacie-italiane-tra-le-migliori-per-numero-collaboratori/&amp;ei=9LWiU-GqOLDQ7AbLq4GYCQ&amp;bvm=bv.69411363,d.ZGU&amp;psig=AFQjCNF4buuZI_m2mbu6cPnm4chR6qhKSw&amp;ust=1403258732333213" TargetMode="External"/><Relationship Id="rId9"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7026" y="1980922"/>
            <a:ext cx="6508010" cy="1115569"/>
          </a:xfrm>
        </p:spPr>
        <p:txBody>
          <a:bodyPr>
            <a:normAutofit/>
          </a:bodyPr>
          <a:lstStyle/>
          <a:p>
            <a:r>
              <a:rPr lang="en-US" dirty="0" smtClean="0"/>
              <a:t>FMD progress update</a:t>
            </a:r>
            <a:br>
              <a:rPr lang="en-US" dirty="0" smtClean="0"/>
            </a:br>
            <a:r>
              <a:rPr lang="en-US" sz="2000" dirty="0" smtClean="0">
                <a:solidFill>
                  <a:schemeClr val="bg2">
                    <a:lumMod val="50000"/>
                  </a:schemeClr>
                </a:solidFill>
              </a:rPr>
              <a:t>Implementing the EU Falsified Medicines Directive in the UK</a:t>
            </a:r>
            <a:endParaRPr lang="en-US" sz="2000" dirty="0">
              <a:solidFill>
                <a:schemeClr val="bg2">
                  <a:lumMod val="50000"/>
                </a:schemeClr>
              </a:solidFill>
            </a:endParaRPr>
          </a:p>
        </p:txBody>
      </p:sp>
      <p:sp>
        <p:nvSpPr>
          <p:cNvPr id="3" name="Date Placeholder 2"/>
          <p:cNvSpPr>
            <a:spLocks noGrp="1"/>
          </p:cNvSpPr>
          <p:nvPr>
            <p:ph type="dt" sz="half" idx="4294967295"/>
          </p:nvPr>
        </p:nvSpPr>
        <p:spPr>
          <a:xfrm>
            <a:off x="6031586" y="5875018"/>
            <a:ext cx="2559310" cy="365125"/>
          </a:xfrm>
          <a:prstGeom prst="rect">
            <a:avLst/>
          </a:prstGeom>
        </p:spPr>
        <p:txBody>
          <a:bodyPr/>
          <a:lstStyle/>
          <a:p>
            <a:pPr algn="r"/>
            <a:r>
              <a:rPr lang="en-US" dirty="0" smtClean="0"/>
              <a:t>[INSERT DATE HERE]</a:t>
            </a:r>
            <a:endParaRPr lang="en-US" dirty="0"/>
          </a:p>
        </p:txBody>
      </p:sp>
      <p:sp>
        <p:nvSpPr>
          <p:cNvPr id="2" name="TextBox 1"/>
          <p:cNvSpPr txBox="1"/>
          <p:nvPr/>
        </p:nvSpPr>
        <p:spPr>
          <a:xfrm>
            <a:off x="537026" y="3667991"/>
            <a:ext cx="6508010" cy="1077218"/>
          </a:xfrm>
          <a:prstGeom prst="rect">
            <a:avLst/>
          </a:prstGeom>
          <a:noFill/>
        </p:spPr>
        <p:txBody>
          <a:bodyPr wrap="square" rtlCol="0">
            <a:spAutoFit/>
          </a:bodyPr>
          <a:lstStyle/>
          <a:p>
            <a:r>
              <a:rPr lang="en-GB" sz="2400" dirty="0" smtClean="0">
                <a:latin typeface="+mn-lt"/>
              </a:rPr>
              <a:t>[NAME OF PRESENTER]</a:t>
            </a:r>
            <a:br>
              <a:rPr lang="en-GB" sz="2400" dirty="0" smtClean="0">
                <a:latin typeface="+mn-lt"/>
              </a:rPr>
            </a:br>
            <a:r>
              <a:rPr lang="en-GB" sz="2000" dirty="0" smtClean="0"/>
              <a:t>[TITLE OF PRESENTER]</a:t>
            </a:r>
            <a:br>
              <a:rPr lang="en-GB" sz="2000" dirty="0" smtClean="0"/>
            </a:br>
            <a:r>
              <a:rPr lang="en-GB" sz="2000" dirty="0" smtClean="0"/>
              <a:t>[COMPANY NAME]</a:t>
            </a:r>
          </a:p>
        </p:txBody>
      </p:sp>
    </p:spTree>
    <p:extLst>
      <p:ext uri="{BB962C8B-B14F-4D97-AF65-F5344CB8AC3E}">
        <p14:creationId xmlns:p14="http://schemas.microsoft.com/office/powerpoint/2010/main" val="3138058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5982326" y="6258026"/>
            <a:ext cx="2374518" cy="365125"/>
          </a:xfrm>
          <a:prstGeom prst="rect">
            <a:avLst/>
          </a:prstGeom>
        </p:spPr>
        <p:txBody>
          <a:bodyPr/>
          <a:lstStyle/>
          <a:p>
            <a:fld id="{0B29686A-D9EE-404F-B2D3-67C4D36FA6C9}" type="slidenum">
              <a:rPr lang="en-GB" smtClean="0"/>
              <a:pPr/>
              <a:t>2</a:t>
            </a:fld>
            <a:endParaRPr lang="en-GB"/>
          </a:p>
        </p:txBody>
      </p:sp>
      <p:pic>
        <p:nvPicPr>
          <p:cNvPr id="7" name="Content Placeholder 6"/>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249418" y="658813"/>
            <a:ext cx="6638163" cy="5305569"/>
          </a:xfrm>
        </p:spPr>
      </p:pic>
    </p:spTree>
    <p:extLst>
      <p:ext uri="{BB962C8B-B14F-4D97-AF65-F5344CB8AC3E}">
        <p14:creationId xmlns:p14="http://schemas.microsoft.com/office/powerpoint/2010/main" val="38472429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FMD timeline and concept</a:t>
            </a:r>
            <a:endParaRPr lang="en-GB" dirty="0"/>
          </a:p>
        </p:txBody>
      </p:sp>
    </p:spTree>
    <p:extLst>
      <p:ext uri="{BB962C8B-B14F-4D97-AF65-F5344CB8AC3E}">
        <p14:creationId xmlns:p14="http://schemas.microsoft.com/office/powerpoint/2010/main" val="24030614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Pentagon 25"/>
          <p:cNvSpPr/>
          <p:nvPr/>
        </p:nvSpPr>
        <p:spPr>
          <a:xfrm>
            <a:off x="1072138" y="4866414"/>
            <a:ext cx="3055362" cy="275359"/>
          </a:xfrm>
          <a:prstGeom prst="homePlat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1040966" y="184582"/>
            <a:ext cx="7645833" cy="677568"/>
          </a:xfrm>
        </p:spPr>
        <p:txBody>
          <a:bodyPr/>
          <a:lstStyle/>
          <a:p>
            <a:r>
              <a:rPr lang="en-GB" dirty="0" smtClean="0"/>
              <a:t>Falsified Medicines Directive (FMD) timeline</a:t>
            </a:r>
            <a:endParaRPr lang="en-GB" dirty="0"/>
          </a:p>
        </p:txBody>
      </p:sp>
      <p:sp>
        <p:nvSpPr>
          <p:cNvPr id="4" name="Slide Number Placeholder 3"/>
          <p:cNvSpPr>
            <a:spLocks noGrp="1"/>
          </p:cNvSpPr>
          <p:nvPr>
            <p:ph type="sldNum" sz="quarter" idx="4294967295"/>
          </p:nvPr>
        </p:nvSpPr>
        <p:spPr>
          <a:xfrm>
            <a:off x="5982326" y="6258026"/>
            <a:ext cx="2374518" cy="365125"/>
          </a:xfrm>
          <a:prstGeom prst="rect">
            <a:avLst/>
          </a:prstGeom>
        </p:spPr>
        <p:txBody>
          <a:bodyPr/>
          <a:lstStyle/>
          <a:p>
            <a:fld id="{0B29686A-D9EE-404F-B2D3-67C4D36FA6C9}" type="slidenum">
              <a:rPr lang="en-GB" smtClean="0"/>
              <a:pPr/>
              <a:t>4</a:t>
            </a:fld>
            <a:endParaRPr lang="en-GB" dirty="0"/>
          </a:p>
        </p:txBody>
      </p:sp>
      <p:sp>
        <p:nvSpPr>
          <p:cNvPr id="6" name="Pentagon 5"/>
          <p:cNvSpPr/>
          <p:nvPr/>
        </p:nvSpPr>
        <p:spPr>
          <a:xfrm>
            <a:off x="1153391" y="2791696"/>
            <a:ext cx="6837218" cy="275359"/>
          </a:xfrm>
          <a:prstGeom prst="homePlat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Pentagon 6"/>
          <p:cNvSpPr/>
          <p:nvPr/>
        </p:nvSpPr>
        <p:spPr>
          <a:xfrm>
            <a:off x="4127500" y="4866414"/>
            <a:ext cx="3863108" cy="275359"/>
          </a:xfrm>
          <a:prstGeom prst="homePlate">
            <a:avLst/>
          </a:prstGeom>
          <a:pattFill prst="zigZag">
            <a:fgClr>
              <a:schemeClr val="bg2"/>
            </a:fgClr>
            <a:bgClr>
              <a:schemeClr val="bg1"/>
            </a:bgClr>
          </a:patt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TextBox 10"/>
          <p:cNvSpPr txBox="1"/>
          <p:nvPr/>
        </p:nvSpPr>
        <p:spPr>
          <a:xfrm>
            <a:off x="1579418" y="2760098"/>
            <a:ext cx="800100" cy="338554"/>
          </a:xfrm>
          <a:prstGeom prst="rect">
            <a:avLst/>
          </a:prstGeom>
          <a:noFill/>
        </p:spPr>
        <p:txBody>
          <a:bodyPr wrap="square" rtlCol="0">
            <a:spAutoFit/>
          </a:bodyPr>
          <a:lstStyle/>
          <a:p>
            <a:r>
              <a:rPr lang="en-GB" sz="1600" b="1" dirty="0" smtClean="0">
                <a:latin typeface="+mn-lt"/>
              </a:rPr>
              <a:t>2011</a:t>
            </a:r>
          </a:p>
        </p:txBody>
      </p:sp>
      <p:sp>
        <p:nvSpPr>
          <p:cNvPr id="12" name="TextBox 11"/>
          <p:cNvSpPr txBox="1"/>
          <p:nvPr/>
        </p:nvSpPr>
        <p:spPr>
          <a:xfrm>
            <a:off x="3908713" y="2760098"/>
            <a:ext cx="800100" cy="338554"/>
          </a:xfrm>
          <a:prstGeom prst="rect">
            <a:avLst/>
          </a:prstGeom>
          <a:noFill/>
        </p:spPr>
        <p:txBody>
          <a:bodyPr wrap="square" rtlCol="0">
            <a:spAutoFit/>
          </a:bodyPr>
          <a:lstStyle/>
          <a:p>
            <a:r>
              <a:rPr lang="en-GB" sz="1600" b="1" dirty="0" smtClean="0">
                <a:latin typeface="+mn-lt"/>
              </a:rPr>
              <a:t>2013</a:t>
            </a:r>
          </a:p>
        </p:txBody>
      </p:sp>
      <p:sp>
        <p:nvSpPr>
          <p:cNvPr id="13" name="TextBox 12"/>
          <p:cNvSpPr txBox="1"/>
          <p:nvPr/>
        </p:nvSpPr>
        <p:spPr>
          <a:xfrm>
            <a:off x="6490010" y="2760098"/>
            <a:ext cx="800100" cy="338554"/>
          </a:xfrm>
          <a:prstGeom prst="rect">
            <a:avLst/>
          </a:prstGeom>
          <a:noFill/>
        </p:spPr>
        <p:txBody>
          <a:bodyPr wrap="square" rtlCol="0">
            <a:spAutoFit/>
          </a:bodyPr>
          <a:lstStyle/>
          <a:p>
            <a:r>
              <a:rPr lang="en-GB" sz="1600" b="1" dirty="0" smtClean="0">
                <a:latin typeface="+mn-lt"/>
              </a:rPr>
              <a:t>2015</a:t>
            </a:r>
          </a:p>
        </p:txBody>
      </p:sp>
      <p:sp>
        <p:nvSpPr>
          <p:cNvPr id="14" name="TextBox 13"/>
          <p:cNvSpPr txBox="1"/>
          <p:nvPr/>
        </p:nvSpPr>
        <p:spPr>
          <a:xfrm>
            <a:off x="1579418" y="4834816"/>
            <a:ext cx="800100" cy="338554"/>
          </a:xfrm>
          <a:prstGeom prst="rect">
            <a:avLst/>
          </a:prstGeom>
          <a:noFill/>
        </p:spPr>
        <p:txBody>
          <a:bodyPr wrap="square" rtlCol="0">
            <a:spAutoFit/>
          </a:bodyPr>
          <a:lstStyle/>
          <a:p>
            <a:r>
              <a:rPr lang="en-GB" sz="1600" b="1" dirty="0" smtClean="0">
                <a:latin typeface="+mn-lt"/>
              </a:rPr>
              <a:t>2016</a:t>
            </a:r>
          </a:p>
        </p:txBody>
      </p:sp>
      <p:sp>
        <p:nvSpPr>
          <p:cNvPr id="15" name="TextBox 14"/>
          <p:cNvSpPr txBox="1"/>
          <p:nvPr/>
        </p:nvSpPr>
        <p:spPr>
          <a:xfrm>
            <a:off x="5424052" y="4826164"/>
            <a:ext cx="800100" cy="338554"/>
          </a:xfrm>
          <a:prstGeom prst="rect">
            <a:avLst/>
          </a:prstGeom>
          <a:noFill/>
        </p:spPr>
        <p:txBody>
          <a:bodyPr wrap="square" rtlCol="0">
            <a:spAutoFit/>
          </a:bodyPr>
          <a:lstStyle/>
          <a:p>
            <a:r>
              <a:rPr lang="en-GB" sz="1600" b="1" dirty="0" smtClean="0">
                <a:latin typeface="+mn-lt"/>
              </a:rPr>
              <a:t>2019</a:t>
            </a:r>
          </a:p>
        </p:txBody>
      </p:sp>
      <p:sp>
        <p:nvSpPr>
          <p:cNvPr id="16" name="TextBox 15"/>
          <p:cNvSpPr txBox="1"/>
          <p:nvPr/>
        </p:nvSpPr>
        <p:spPr>
          <a:xfrm>
            <a:off x="6909954" y="4834816"/>
            <a:ext cx="800100" cy="338554"/>
          </a:xfrm>
          <a:prstGeom prst="rect">
            <a:avLst/>
          </a:prstGeom>
          <a:noFill/>
        </p:spPr>
        <p:txBody>
          <a:bodyPr wrap="square" rtlCol="0">
            <a:spAutoFit/>
          </a:bodyPr>
          <a:lstStyle/>
          <a:p>
            <a:r>
              <a:rPr lang="en-GB" sz="1600" b="1" dirty="0" smtClean="0">
                <a:latin typeface="+mn-lt"/>
              </a:rPr>
              <a:t>2024</a:t>
            </a:r>
          </a:p>
        </p:txBody>
      </p:sp>
      <p:sp>
        <p:nvSpPr>
          <p:cNvPr id="17" name="TextBox 16"/>
          <p:cNvSpPr txBox="1"/>
          <p:nvPr/>
        </p:nvSpPr>
        <p:spPr>
          <a:xfrm>
            <a:off x="1040966" y="1272020"/>
            <a:ext cx="1411289" cy="830997"/>
          </a:xfrm>
          <a:prstGeom prst="rect">
            <a:avLst/>
          </a:prstGeom>
          <a:noFill/>
        </p:spPr>
        <p:txBody>
          <a:bodyPr wrap="square" rtlCol="0">
            <a:spAutoFit/>
          </a:bodyPr>
          <a:lstStyle/>
          <a:p>
            <a:pPr algn="ctr"/>
            <a:r>
              <a:rPr lang="en-GB" sz="1600" dirty="0" smtClean="0">
                <a:latin typeface="+mn-lt"/>
              </a:rPr>
              <a:t>Directive 2011/62/EU adopted</a:t>
            </a:r>
          </a:p>
        </p:txBody>
      </p:sp>
      <p:cxnSp>
        <p:nvCxnSpPr>
          <p:cNvPr id="19" name="Straight Connector 18"/>
          <p:cNvCxnSpPr/>
          <p:nvPr/>
        </p:nvCxnSpPr>
        <p:spPr>
          <a:xfrm>
            <a:off x="1839191" y="2186420"/>
            <a:ext cx="0" cy="605276"/>
          </a:xfrm>
          <a:prstGeom prst="line">
            <a:avLst/>
          </a:prstGeom>
          <a:ln w="2540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a:stCxn id="22" idx="2"/>
          </p:cNvCxnSpPr>
          <p:nvPr/>
        </p:nvCxnSpPr>
        <p:spPr>
          <a:xfrm flipH="1">
            <a:off x="4204854" y="2349238"/>
            <a:ext cx="3464" cy="442458"/>
          </a:xfrm>
          <a:prstGeom prst="line">
            <a:avLst/>
          </a:prstGeom>
          <a:ln w="254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3200400" y="1272020"/>
            <a:ext cx="2015835" cy="1077218"/>
          </a:xfrm>
          <a:prstGeom prst="rect">
            <a:avLst/>
          </a:prstGeom>
          <a:noFill/>
        </p:spPr>
        <p:txBody>
          <a:bodyPr wrap="square" rtlCol="0">
            <a:spAutoFit/>
          </a:bodyPr>
          <a:lstStyle/>
          <a:p>
            <a:pPr algn="ctr"/>
            <a:r>
              <a:rPr lang="en-GB" sz="1600" dirty="0" smtClean="0">
                <a:latin typeface="+mn-lt"/>
              </a:rPr>
              <a:t>First elements of Directive come in to force (APIs and excipients)</a:t>
            </a:r>
          </a:p>
        </p:txBody>
      </p:sp>
      <p:cxnSp>
        <p:nvCxnSpPr>
          <p:cNvPr id="23" name="Straight Connector 22"/>
          <p:cNvCxnSpPr/>
          <p:nvPr/>
        </p:nvCxnSpPr>
        <p:spPr>
          <a:xfrm>
            <a:off x="6384937" y="2186420"/>
            <a:ext cx="0" cy="625012"/>
          </a:xfrm>
          <a:prstGeom prst="line">
            <a:avLst/>
          </a:prstGeom>
          <a:ln w="254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5432756" y="1337335"/>
            <a:ext cx="1407968" cy="830997"/>
          </a:xfrm>
          <a:prstGeom prst="rect">
            <a:avLst/>
          </a:prstGeom>
          <a:noFill/>
        </p:spPr>
        <p:txBody>
          <a:bodyPr wrap="square" rtlCol="0">
            <a:spAutoFit/>
          </a:bodyPr>
          <a:lstStyle/>
          <a:p>
            <a:pPr algn="ctr"/>
            <a:r>
              <a:rPr lang="en-GB" sz="1600" dirty="0" smtClean="0">
                <a:latin typeface="+mn-lt"/>
              </a:rPr>
              <a:t>EMVO and European Hub established</a:t>
            </a:r>
          </a:p>
        </p:txBody>
      </p:sp>
      <p:cxnSp>
        <p:nvCxnSpPr>
          <p:cNvPr id="29" name="Straight Connector 28"/>
          <p:cNvCxnSpPr/>
          <p:nvPr/>
        </p:nvCxnSpPr>
        <p:spPr>
          <a:xfrm>
            <a:off x="1746610" y="4369242"/>
            <a:ext cx="1" cy="497172"/>
          </a:xfrm>
          <a:prstGeom prst="line">
            <a:avLst/>
          </a:prstGeom>
          <a:ln w="25400" cmpd="sng">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883227" y="3328895"/>
            <a:ext cx="1911927" cy="1077218"/>
          </a:xfrm>
          <a:prstGeom prst="rect">
            <a:avLst/>
          </a:prstGeom>
          <a:noFill/>
        </p:spPr>
        <p:txBody>
          <a:bodyPr wrap="square" rtlCol="0">
            <a:spAutoFit/>
          </a:bodyPr>
          <a:lstStyle/>
          <a:p>
            <a:pPr algn="ctr"/>
            <a:r>
              <a:rPr lang="en-GB" sz="1600" dirty="0" smtClean="0">
                <a:latin typeface="+mn-lt"/>
              </a:rPr>
              <a:t>Delegated </a:t>
            </a:r>
            <a:r>
              <a:rPr lang="en-GB" sz="1600" dirty="0" smtClean="0"/>
              <a:t>Regulation</a:t>
            </a:r>
            <a:endParaRPr lang="en-GB" sz="1600" dirty="0"/>
          </a:p>
          <a:p>
            <a:pPr algn="ctr"/>
            <a:r>
              <a:rPr lang="en-GB" sz="1600" dirty="0" smtClean="0">
                <a:latin typeface="+mn-lt"/>
              </a:rPr>
              <a:t>2016/161</a:t>
            </a:r>
            <a:br>
              <a:rPr lang="en-GB" sz="1600" dirty="0" smtClean="0">
                <a:latin typeface="+mn-lt"/>
              </a:rPr>
            </a:br>
            <a:r>
              <a:rPr lang="en-GB" sz="1600" dirty="0" smtClean="0">
                <a:latin typeface="+mn-lt"/>
              </a:rPr>
              <a:t>published</a:t>
            </a:r>
          </a:p>
        </p:txBody>
      </p:sp>
      <p:cxnSp>
        <p:nvCxnSpPr>
          <p:cNvPr id="31" name="Straight Connector 30"/>
          <p:cNvCxnSpPr/>
          <p:nvPr/>
        </p:nvCxnSpPr>
        <p:spPr>
          <a:xfrm>
            <a:off x="5671992" y="4507625"/>
            <a:ext cx="0" cy="300163"/>
          </a:xfrm>
          <a:prstGeom prst="line">
            <a:avLst/>
          </a:prstGeom>
          <a:ln w="25400" cmpd="sng">
            <a:solidFill>
              <a:schemeClr val="tx2"/>
            </a:solidFill>
            <a:prstDash val="dash"/>
          </a:ln>
          <a:effectLst/>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4643076" y="3672281"/>
            <a:ext cx="1849582" cy="830997"/>
          </a:xfrm>
          <a:prstGeom prst="rect">
            <a:avLst/>
          </a:prstGeom>
          <a:noFill/>
        </p:spPr>
        <p:txBody>
          <a:bodyPr wrap="square" rtlCol="0">
            <a:spAutoFit/>
          </a:bodyPr>
          <a:lstStyle/>
          <a:p>
            <a:pPr algn="ctr"/>
            <a:r>
              <a:rPr lang="en-GB" sz="1600" dirty="0" smtClean="0"/>
              <a:t>Full requirements of Directive start (scanning)</a:t>
            </a:r>
            <a:endParaRPr lang="en-GB" sz="1600" dirty="0" smtClean="0">
              <a:latin typeface="+mn-lt"/>
            </a:endParaRPr>
          </a:p>
        </p:txBody>
      </p:sp>
      <p:cxnSp>
        <p:nvCxnSpPr>
          <p:cNvPr id="36" name="Straight Connector 35"/>
          <p:cNvCxnSpPr>
            <a:stCxn id="37" idx="2"/>
          </p:cNvCxnSpPr>
          <p:nvPr/>
        </p:nvCxnSpPr>
        <p:spPr>
          <a:xfrm>
            <a:off x="7214754" y="4507625"/>
            <a:ext cx="0" cy="358789"/>
          </a:xfrm>
          <a:prstGeom prst="line">
            <a:avLst/>
          </a:prstGeom>
          <a:ln w="25400" cmpd="sng">
            <a:solidFill>
              <a:schemeClr val="tx2"/>
            </a:solidFill>
            <a:prstDash val="dash"/>
          </a:ln>
          <a:effectLst/>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6289963" y="3676628"/>
            <a:ext cx="1849582" cy="830997"/>
          </a:xfrm>
          <a:prstGeom prst="rect">
            <a:avLst/>
          </a:prstGeom>
          <a:noFill/>
        </p:spPr>
        <p:txBody>
          <a:bodyPr wrap="square" rtlCol="0">
            <a:spAutoFit/>
          </a:bodyPr>
          <a:lstStyle/>
          <a:p>
            <a:pPr algn="ctr"/>
            <a:r>
              <a:rPr lang="en-GB" sz="1600" dirty="0" smtClean="0"/>
              <a:t>End of non-2D packs (could be earlier)</a:t>
            </a:r>
            <a:endParaRPr lang="en-GB" sz="1600" dirty="0" smtClean="0">
              <a:latin typeface="+mn-lt"/>
            </a:endParaRPr>
          </a:p>
        </p:txBody>
      </p:sp>
      <p:cxnSp>
        <p:nvCxnSpPr>
          <p:cNvPr id="28" name="Straight Connector 27"/>
          <p:cNvCxnSpPr/>
          <p:nvPr/>
        </p:nvCxnSpPr>
        <p:spPr>
          <a:xfrm>
            <a:off x="5824102" y="5187652"/>
            <a:ext cx="0" cy="454875"/>
          </a:xfrm>
          <a:prstGeom prst="line">
            <a:avLst/>
          </a:prstGeom>
          <a:ln w="25400" cmpd="sng">
            <a:solidFill>
              <a:schemeClr val="tx2"/>
            </a:solidFill>
            <a:prstDash val="dash"/>
          </a:ln>
          <a:effectLst/>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5561732" y="5614432"/>
            <a:ext cx="924791" cy="338554"/>
          </a:xfrm>
          <a:prstGeom prst="rect">
            <a:avLst/>
          </a:prstGeom>
          <a:noFill/>
        </p:spPr>
        <p:txBody>
          <a:bodyPr wrap="square" rtlCol="0">
            <a:spAutoFit/>
          </a:bodyPr>
          <a:lstStyle/>
          <a:p>
            <a:pPr algn="ctr"/>
            <a:r>
              <a:rPr lang="en-GB" sz="1600" dirty="0" err="1" smtClean="0"/>
              <a:t>Brexit</a:t>
            </a:r>
            <a:r>
              <a:rPr lang="en-GB" sz="1600" dirty="0" smtClean="0"/>
              <a:t>?</a:t>
            </a:r>
            <a:endParaRPr lang="en-GB" sz="1600" dirty="0" smtClean="0">
              <a:latin typeface="+mn-lt"/>
            </a:endParaRPr>
          </a:p>
        </p:txBody>
      </p:sp>
      <p:sp>
        <p:nvSpPr>
          <p:cNvPr id="34" name="TextBox 33"/>
          <p:cNvSpPr txBox="1"/>
          <p:nvPr/>
        </p:nvSpPr>
        <p:spPr>
          <a:xfrm>
            <a:off x="3073977" y="4834794"/>
            <a:ext cx="800100" cy="338554"/>
          </a:xfrm>
          <a:prstGeom prst="rect">
            <a:avLst/>
          </a:prstGeom>
          <a:noFill/>
        </p:spPr>
        <p:txBody>
          <a:bodyPr wrap="square" rtlCol="0">
            <a:spAutoFit/>
          </a:bodyPr>
          <a:lstStyle/>
          <a:p>
            <a:r>
              <a:rPr lang="en-GB" sz="1600" b="1" dirty="0" smtClean="0">
                <a:latin typeface="+mn-lt"/>
              </a:rPr>
              <a:t>2017</a:t>
            </a:r>
          </a:p>
        </p:txBody>
      </p:sp>
      <p:sp>
        <p:nvSpPr>
          <p:cNvPr id="38" name="TextBox 37"/>
          <p:cNvSpPr txBox="1"/>
          <p:nvPr/>
        </p:nvSpPr>
        <p:spPr>
          <a:xfrm>
            <a:off x="2594263" y="3328895"/>
            <a:ext cx="959427" cy="830997"/>
          </a:xfrm>
          <a:prstGeom prst="rect">
            <a:avLst/>
          </a:prstGeom>
          <a:noFill/>
        </p:spPr>
        <p:txBody>
          <a:bodyPr wrap="square" rtlCol="0">
            <a:spAutoFit/>
          </a:bodyPr>
          <a:lstStyle/>
          <a:p>
            <a:pPr algn="ctr"/>
            <a:r>
              <a:rPr lang="en-GB" sz="1600" dirty="0" smtClean="0"/>
              <a:t>Set up NMVOs/</a:t>
            </a:r>
            <a:br>
              <a:rPr lang="en-GB" sz="1600" dirty="0" smtClean="0"/>
            </a:br>
            <a:r>
              <a:rPr lang="en-GB" sz="1600" dirty="0" smtClean="0"/>
              <a:t>pick BSPs</a:t>
            </a:r>
            <a:endParaRPr lang="en-GB" sz="1600" dirty="0" smtClean="0">
              <a:latin typeface="+mn-lt"/>
            </a:endParaRPr>
          </a:p>
        </p:txBody>
      </p:sp>
      <p:cxnSp>
        <p:nvCxnSpPr>
          <p:cNvPr id="39" name="Straight Connector 38"/>
          <p:cNvCxnSpPr>
            <a:stCxn id="38" idx="2"/>
          </p:cNvCxnSpPr>
          <p:nvPr/>
        </p:nvCxnSpPr>
        <p:spPr>
          <a:xfrm>
            <a:off x="3073977" y="4159892"/>
            <a:ext cx="0" cy="706522"/>
          </a:xfrm>
          <a:prstGeom prst="line">
            <a:avLst/>
          </a:prstGeom>
          <a:ln w="25400" cmpd="sng">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4267200" y="4834794"/>
            <a:ext cx="800100" cy="338554"/>
          </a:xfrm>
          <a:prstGeom prst="rect">
            <a:avLst/>
          </a:prstGeom>
          <a:noFill/>
        </p:spPr>
        <p:txBody>
          <a:bodyPr wrap="square" rtlCol="0">
            <a:spAutoFit/>
          </a:bodyPr>
          <a:lstStyle/>
          <a:p>
            <a:r>
              <a:rPr lang="en-GB" sz="1600" b="1" dirty="0" smtClean="0">
                <a:latin typeface="+mn-lt"/>
              </a:rPr>
              <a:t>2018</a:t>
            </a:r>
          </a:p>
        </p:txBody>
      </p:sp>
      <p:sp>
        <p:nvSpPr>
          <p:cNvPr id="47" name="TextBox 46"/>
          <p:cNvSpPr txBox="1"/>
          <p:nvPr/>
        </p:nvSpPr>
        <p:spPr>
          <a:xfrm>
            <a:off x="3858490" y="3951120"/>
            <a:ext cx="959427" cy="584775"/>
          </a:xfrm>
          <a:prstGeom prst="rect">
            <a:avLst/>
          </a:prstGeom>
          <a:noFill/>
        </p:spPr>
        <p:txBody>
          <a:bodyPr wrap="square" rtlCol="0">
            <a:spAutoFit/>
          </a:bodyPr>
          <a:lstStyle/>
          <a:p>
            <a:pPr algn="ctr"/>
            <a:r>
              <a:rPr lang="en-GB" sz="1600" dirty="0" smtClean="0"/>
              <a:t>FMD pilots</a:t>
            </a:r>
            <a:endParaRPr lang="en-GB" sz="1600" dirty="0" smtClean="0">
              <a:latin typeface="+mn-lt"/>
            </a:endParaRPr>
          </a:p>
        </p:txBody>
      </p:sp>
      <p:cxnSp>
        <p:nvCxnSpPr>
          <p:cNvPr id="48" name="Straight Connector 47"/>
          <p:cNvCxnSpPr/>
          <p:nvPr/>
        </p:nvCxnSpPr>
        <p:spPr>
          <a:xfrm>
            <a:off x="4525818" y="4507624"/>
            <a:ext cx="0" cy="300164"/>
          </a:xfrm>
          <a:prstGeom prst="line">
            <a:avLst/>
          </a:prstGeom>
          <a:ln w="25400" cmpd="sng">
            <a:solidFill>
              <a:schemeClr val="tx2"/>
            </a:solidFill>
            <a:prstDash val="dash"/>
          </a:ln>
          <a:effectLst/>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4009136" y="5491321"/>
            <a:ext cx="1244310" cy="584775"/>
          </a:xfrm>
          <a:prstGeom prst="rect">
            <a:avLst/>
          </a:prstGeom>
          <a:noFill/>
        </p:spPr>
        <p:txBody>
          <a:bodyPr wrap="square" rtlCol="0">
            <a:spAutoFit/>
          </a:bodyPr>
          <a:lstStyle/>
          <a:p>
            <a:pPr algn="r"/>
            <a:r>
              <a:rPr lang="en-GB" sz="1600" dirty="0" smtClean="0"/>
              <a:t>FMD </a:t>
            </a:r>
            <a:r>
              <a:rPr lang="en-GB" sz="1600" dirty="0" err="1" smtClean="0"/>
              <a:t>onboarding</a:t>
            </a:r>
            <a:endParaRPr lang="en-GB" sz="1600" dirty="0" smtClean="0">
              <a:latin typeface="+mn-lt"/>
            </a:endParaRPr>
          </a:p>
        </p:txBody>
      </p:sp>
      <p:cxnSp>
        <p:nvCxnSpPr>
          <p:cNvPr id="50" name="Straight Connector 49"/>
          <p:cNvCxnSpPr/>
          <p:nvPr/>
        </p:nvCxnSpPr>
        <p:spPr>
          <a:xfrm>
            <a:off x="5046518" y="5187652"/>
            <a:ext cx="0" cy="325185"/>
          </a:xfrm>
          <a:prstGeom prst="line">
            <a:avLst/>
          </a:prstGeom>
          <a:ln w="25400" cmpd="sng">
            <a:solidFill>
              <a:schemeClr val="tx2"/>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7435561" y="2309530"/>
            <a:ext cx="0" cy="625012"/>
          </a:xfrm>
          <a:prstGeom prst="line">
            <a:avLst/>
          </a:prstGeom>
          <a:ln w="254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6927521" y="1721705"/>
            <a:ext cx="1759278" cy="584775"/>
          </a:xfrm>
          <a:prstGeom prst="rect">
            <a:avLst/>
          </a:prstGeom>
          <a:noFill/>
        </p:spPr>
        <p:txBody>
          <a:bodyPr wrap="square" rtlCol="0">
            <a:spAutoFit/>
          </a:bodyPr>
          <a:lstStyle/>
          <a:p>
            <a:pPr algn="ctr"/>
            <a:r>
              <a:rPr lang="en-GB" sz="1600" dirty="0" smtClean="0">
                <a:latin typeface="+mn-lt"/>
              </a:rPr>
              <a:t>EU logo for online pharmacies starts</a:t>
            </a:r>
          </a:p>
        </p:txBody>
      </p:sp>
    </p:spTree>
    <p:extLst>
      <p:ext uri="{BB962C8B-B14F-4D97-AF65-F5344CB8AC3E}">
        <p14:creationId xmlns:p14="http://schemas.microsoft.com/office/powerpoint/2010/main" val="4477611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0966" y="89332"/>
            <a:ext cx="7645833" cy="746692"/>
          </a:xfrm>
        </p:spPr>
        <p:txBody>
          <a:bodyPr/>
          <a:lstStyle/>
          <a:p>
            <a:r>
              <a:rPr lang="en-GB" dirty="0" smtClean="0"/>
              <a:t>FMD and safety features</a:t>
            </a:r>
            <a:endParaRPr lang="en-GB" dirty="0"/>
          </a:p>
        </p:txBody>
      </p:sp>
      <p:sp>
        <p:nvSpPr>
          <p:cNvPr id="5" name="Slide Number Placeholder 4"/>
          <p:cNvSpPr>
            <a:spLocks noGrp="1"/>
          </p:cNvSpPr>
          <p:nvPr>
            <p:ph type="sldNum" sz="quarter" idx="12"/>
          </p:nvPr>
        </p:nvSpPr>
        <p:spPr>
          <a:xfrm>
            <a:off x="8521821" y="6288907"/>
            <a:ext cx="329956" cy="365125"/>
          </a:xfrm>
        </p:spPr>
        <p:txBody>
          <a:bodyPr/>
          <a:lstStyle/>
          <a:p>
            <a:fld id="{05530B4C-3CF7-F94D-8349-296E2D6C0A14}" type="slidenum">
              <a:rPr lang="en-US" smtClean="0"/>
              <a:t>5</a:t>
            </a:fld>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7249" y="1406206"/>
            <a:ext cx="1880112" cy="2015897"/>
          </a:xfrm>
          <a:prstGeom prst="rect">
            <a:avLst/>
          </a:prstGeom>
          <a:noFill/>
          <a:ln w="19050">
            <a:solidFill>
              <a:srgbClr val="87BD3A"/>
            </a:solidFill>
            <a:miter lim="800000"/>
            <a:headEnd/>
            <a:tailEnd/>
          </a:ln>
          <a:extLst>
            <a:ext uri="{909E8E84-426E-40DD-AFC4-6F175D3DCCD1}">
              <a14:hiddenFill xmlns:a14="http://schemas.microsoft.com/office/drawing/2010/main">
                <a:solidFill>
                  <a:schemeClr val="accent1"/>
                </a:solidFill>
              </a14:hiddenFill>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88176" y="1406205"/>
            <a:ext cx="1820388" cy="1989727"/>
          </a:xfrm>
          <a:prstGeom prst="rect">
            <a:avLst/>
          </a:prstGeom>
          <a:noFill/>
          <a:ln w="19050">
            <a:solidFill>
              <a:srgbClr val="87BD3A"/>
            </a:solidFill>
            <a:miter lim="800000"/>
            <a:headEnd/>
            <a:tailEnd/>
          </a:ln>
          <a:extLst>
            <a:ext uri="{909E8E84-426E-40DD-AFC4-6F175D3DCCD1}">
              <a14:hiddenFill xmlns:a14="http://schemas.microsoft.com/office/drawing/2010/main">
                <a:solidFill>
                  <a:schemeClr val="accent1"/>
                </a:solidFill>
              </a14:hiddenFill>
            </a:ext>
          </a:extLst>
        </p:spPr>
      </p:pic>
      <p:pic>
        <p:nvPicPr>
          <p:cNvPr id="5125"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l="5408" t="2453" b="11295"/>
          <a:stretch/>
        </p:blipFill>
        <p:spPr bwMode="auto">
          <a:xfrm>
            <a:off x="819150" y="1406205"/>
            <a:ext cx="2527926" cy="2009724"/>
          </a:xfrm>
          <a:prstGeom prst="rect">
            <a:avLst/>
          </a:prstGeom>
          <a:noFill/>
          <a:ln w="19050">
            <a:solidFill>
              <a:srgbClr val="87BD3A"/>
            </a:solidFill>
            <a:miter lim="800000"/>
            <a:headEnd/>
            <a:tailEnd/>
          </a:ln>
          <a:extLst>
            <a:ext uri="{909E8E84-426E-40DD-AFC4-6F175D3DCCD1}">
              <a14:hiddenFill xmlns:a14="http://schemas.microsoft.com/office/drawing/2010/main">
                <a:solidFill>
                  <a:schemeClr val="accent1"/>
                </a:solidFill>
              </a14:hiddenFill>
            </a:ext>
          </a:extLst>
        </p:spPr>
      </p:pic>
      <p:sp>
        <p:nvSpPr>
          <p:cNvPr id="55" name="Round Diagonal Corner Rectangle 54"/>
          <p:cNvSpPr/>
          <p:nvPr/>
        </p:nvSpPr>
        <p:spPr>
          <a:xfrm>
            <a:off x="1419225" y="3662566"/>
            <a:ext cx="1212872" cy="695325"/>
          </a:xfrm>
          <a:prstGeom prst="round2DiagRect">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dirty="0" smtClean="0">
                <a:solidFill>
                  <a:schemeClr val="tx1"/>
                </a:solidFill>
              </a:rPr>
              <a:t>Anti-tampering device</a:t>
            </a:r>
            <a:endParaRPr lang="en-GB" sz="1600" dirty="0">
              <a:solidFill>
                <a:schemeClr val="tx1"/>
              </a:solidFill>
            </a:endParaRPr>
          </a:p>
        </p:txBody>
      </p:sp>
      <p:sp>
        <p:nvSpPr>
          <p:cNvPr id="62" name="Round Diagonal Corner Rectangle 61"/>
          <p:cNvSpPr/>
          <p:nvPr/>
        </p:nvSpPr>
        <p:spPr>
          <a:xfrm>
            <a:off x="6248321" y="3667059"/>
            <a:ext cx="1097968" cy="695325"/>
          </a:xfrm>
          <a:prstGeom prst="round2DiagRect">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dirty="0">
                <a:solidFill>
                  <a:schemeClr val="tx1"/>
                </a:solidFill>
              </a:rPr>
              <a:t>Unique Identifier</a:t>
            </a:r>
          </a:p>
        </p:txBody>
      </p:sp>
      <p:cxnSp>
        <p:nvCxnSpPr>
          <p:cNvPr id="6" name="Straight Connector 5"/>
          <p:cNvCxnSpPr>
            <a:stCxn id="55" idx="0"/>
            <a:endCxn id="28" idx="2"/>
          </p:cNvCxnSpPr>
          <p:nvPr/>
        </p:nvCxnSpPr>
        <p:spPr>
          <a:xfrm>
            <a:off x="2632097" y="4010229"/>
            <a:ext cx="1174911" cy="4493"/>
          </a:xfrm>
          <a:prstGeom prst="line">
            <a:avLst/>
          </a:prstGeom>
          <a:ln w="3175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8" name="Round Diagonal Corner Rectangle 27"/>
          <p:cNvSpPr/>
          <p:nvPr/>
        </p:nvSpPr>
        <p:spPr>
          <a:xfrm>
            <a:off x="3807008" y="3667059"/>
            <a:ext cx="1582724" cy="695325"/>
          </a:xfrm>
          <a:prstGeom prst="round2DiagRect">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GB" dirty="0" smtClean="0">
                <a:solidFill>
                  <a:schemeClr val="tx1"/>
                </a:solidFill>
              </a:rPr>
              <a:t>Safety features</a:t>
            </a:r>
            <a:endParaRPr lang="en-GB" dirty="0">
              <a:solidFill>
                <a:schemeClr val="tx1"/>
              </a:solidFill>
            </a:endParaRPr>
          </a:p>
        </p:txBody>
      </p:sp>
      <p:cxnSp>
        <p:nvCxnSpPr>
          <p:cNvPr id="29" name="Straight Connector 28"/>
          <p:cNvCxnSpPr>
            <a:stCxn id="28" idx="0"/>
            <a:endCxn id="62" idx="2"/>
          </p:cNvCxnSpPr>
          <p:nvPr/>
        </p:nvCxnSpPr>
        <p:spPr>
          <a:xfrm>
            <a:off x="5389732" y="4014722"/>
            <a:ext cx="858589" cy="0"/>
          </a:xfrm>
          <a:prstGeom prst="line">
            <a:avLst/>
          </a:prstGeom>
          <a:ln w="3175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923925" y="4857750"/>
            <a:ext cx="7019925" cy="1077218"/>
          </a:xfrm>
          <a:prstGeom prst="rect">
            <a:avLst/>
          </a:prstGeom>
          <a:noFill/>
        </p:spPr>
        <p:txBody>
          <a:bodyPr wrap="square" rtlCol="0">
            <a:spAutoFit/>
          </a:bodyPr>
          <a:lstStyle/>
          <a:p>
            <a:r>
              <a:rPr lang="en-GB" i="1" dirty="0" smtClean="0">
                <a:latin typeface="+mn-lt"/>
              </a:rPr>
              <a:t>“Medicinal products subject to prescription shall bear safety features on their packaging”</a:t>
            </a:r>
          </a:p>
          <a:p>
            <a:pPr algn="r"/>
            <a:endParaRPr lang="en-GB" sz="1400" dirty="0" smtClean="0"/>
          </a:p>
          <a:p>
            <a:pPr algn="r"/>
            <a:r>
              <a:rPr lang="en-GB" sz="1400" dirty="0" smtClean="0"/>
              <a:t>FMD Delegated Regulation 2016/161, Article 2</a:t>
            </a:r>
          </a:p>
        </p:txBody>
      </p:sp>
    </p:spTree>
    <p:extLst>
      <p:ext uri="{BB962C8B-B14F-4D97-AF65-F5344CB8AC3E}">
        <p14:creationId xmlns:p14="http://schemas.microsoft.com/office/powerpoint/2010/main" val="6164705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0966" y="184581"/>
            <a:ext cx="7645833" cy="703693"/>
          </a:xfrm>
        </p:spPr>
        <p:txBody>
          <a:bodyPr/>
          <a:lstStyle/>
          <a:p>
            <a:r>
              <a:rPr lang="en-GB" dirty="0" smtClean="0"/>
              <a:t>FMD concept for verification</a:t>
            </a:r>
            <a:endParaRPr lang="en-GB" dirty="0"/>
          </a:p>
        </p:txBody>
      </p:sp>
      <p:sp>
        <p:nvSpPr>
          <p:cNvPr id="17" name="TextBox 16"/>
          <p:cNvSpPr txBox="1"/>
          <p:nvPr/>
        </p:nvSpPr>
        <p:spPr>
          <a:xfrm>
            <a:off x="619126" y="1350674"/>
            <a:ext cx="1905000" cy="584775"/>
          </a:xfrm>
          <a:prstGeom prst="rect">
            <a:avLst/>
          </a:prstGeom>
          <a:noFill/>
        </p:spPr>
        <p:txBody>
          <a:bodyPr wrap="square" rtlCol="0">
            <a:spAutoFit/>
          </a:bodyPr>
          <a:lstStyle/>
          <a:p>
            <a:pPr algn="ctr"/>
            <a:r>
              <a:rPr lang="en-GB" sz="1600" b="1" dirty="0" smtClean="0">
                <a:latin typeface="+mn-lt"/>
              </a:rPr>
              <a:t>Manufacturers </a:t>
            </a:r>
            <a:r>
              <a:rPr lang="en-GB" sz="1600" dirty="0" smtClean="0">
                <a:latin typeface="+mn-lt"/>
              </a:rPr>
              <a:t>(brands or generics)</a:t>
            </a:r>
          </a:p>
        </p:txBody>
      </p:sp>
      <p:sp>
        <p:nvSpPr>
          <p:cNvPr id="3" name="Cloud 2"/>
          <p:cNvSpPr/>
          <p:nvPr/>
        </p:nvSpPr>
        <p:spPr>
          <a:xfrm>
            <a:off x="2886075" y="1352550"/>
            <a:ext cx="2724150" cy="1343025"/>
          </a:xfrm>
          <a:prstGeom prst="cloud">
            <a:avLst/>
          </a:prstGeom>
          <a:solidFill>
            <a:schemeClr val="accent6">
              <a:lumMod val="60000"/>
              <a:lumOff val="40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smtClean="0"/>
              <a:t>European Hub</a:t>
            </a:r>
            <a:endParaRPr lang="en-GB" b="1" dirty="0"/>
          </a:p>
        </p:txBody>
      </p:sp>
      <p:sp>
        <p:nvSpPr>
          <p:cNvPr id="41" name="TextBox 40"/>
          <p:cNvSpPr txBox="1"/>
          <p:nvPr/>
        </p:nvSpPr>
        <p:spPr>
          <a:xfrm>
            <a:off x="5982326" y="1473783"/>
            <a:ext cx="1858053" cy="338554"/>
          </a:xfrm>
          <a:prstGeom prst="rect">
            <a:avLst/>
          </a:prstGeom>
          <a:noFill/>
        </p:spPr>
        <p:txBody>
          <a:bodyPr wrap="square" rtlCol="0">
            <a:spAutoFit/>
          </a:bodyPr>
          <a:lstStyle/>
          <a:p>
            <a:pPr algn="ctr"/>
            <a:r>
              <a:rPr lang="en-GB" sz="1600" b="1" dirty="0" smtClean="0">
                <a:latin typeface="+mn-lt"/>
              </a:rPr>
              <a:t>Parallel traders</a:t>
            </a:r>
          </a:p>
        </p:txBody>
      </p:sp>
      <p:sp>
        <p:nvSpPr>
          <p:cNvPr id="42" name="Cloud 41"/>
          <p:cNvSpPr/>
          <p:nvPr/>
        </p:nvSpPr>
        <p:spPr>
          <a:xfrm>
            <a:off x="638176" y="2819397"/>
            <a:ext cx="1885950" cy="929787"/>
          </a:xfrm>
          <a:prstGeom prst="cloud">
            <a:avLst/>
          </a:prstGeom>
          <a:solidFill>
            <a:schemeClr val="bg2"/>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smtClean="0"/>
              <a:t>National system</a:t>
            </a:r>
            <a:endParaRPr lang="en-GB" b="1" dirty="0"/>
          </a:p>
        </p:txBody>
      </p:sp>
      <p:sp>
        <p:nvSpPr>
          <p:cNvPr id="43" name="Cloud 42"/>
          <p:cNvSpPr/>
          <p:nvPr/>
        </p:nvSpPr>
        <p:spPr>
          <a:xfrm>
            <a:off x="4314825" y="3884366"/>
            <a:ext cx="1885950" cy="929787"/>
          </a:xfrm>
          <a:prstGeom prst="cloud">
            <a:avLst/>
          </a:prstGeom>
          <a:solidFill>
            <a:schemeClr val="bg2"/>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smtClean="0"/>
              <a:t>National system</a:t>
            </a:r>
            <a:endParaRPr lang="en-GB" b="1" dirty="0"/>
          </a:p>
        </p:txBody>
      </p:sp>
      <p:sp>
        <p:nvSpPr>
          <p:cNvPr id="44" name="Cloud 43"/>
          <p:cNvSpPr/>
          <p:nvPr/>
        </p:nvSpPr>
        <p:spPr>
          <a:xfrm>
            <a:off x="2276476" y="3501533"/>
            <a:ext cx="1885950" cy="929787"/>
          </a:xfrm>
          <a:prstGeom prst="cloud">
            <a:avLst/>
          </a:prstGeom>
          <a:solidFill>
            <a:schemeClr val="bg2">
              <a:lumMod val="75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smtClean="0"/>
              <a:t>National system</a:t>
            </a:r>
            <a:endParaRPr lang="en-GB" b="1" dirty="0"/>
          </a:p>
        </p:txBody>
      </p:sp>
      <p:sp>
        <p:nvSpPr>
          <p:cNvPr id="45" name="Cloud 44"/>
          <p:cNvSpPr/>
          <p:nvPr/>
        </p:nvSpPr>
        <p:spPr>
          <a:xfrm>
            <a:off x="5799027" y="2956408"/>
            <a:ext cx="1885950" cy="929787"/>
          </a:xfrm>
          <a:prstGeom prst="cloud">
            <a:avLst/>
          </a:prstGeom>
          <a:solidFill>
            <a:schemeClr val="bg2">
              <a:lumMod val="75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smtClean="0"/>
              <a:t>National system</a:t>
            </a:r>
            <a:endParaRPr lang="en-GB" b="1" dirty="0"/>
          </a:p>
        </p:txBody>
      </p:sp>
      <p:sp>
        <p:nvSpPr>
          <p:cNvPr id="46" name="TextBox 45"/>
          <p:cNvSpPr txBox="1"/>
          <p:nvPr/>
        </p:nvSpPr>
        <p:spPr>
          <a:xfrm>
            <a:off x="1328399" y="4977933"/>
            <a:ext cx="1195727" cy="338554"/>
          </a:xfrm>
          <a:prstGeom prst="rect">
            <a:avLst/>
          </a:prstGeom>
          <a:noFill/>
        </p:spPr>
        <p:txBody>
          <a:bodyPr wrap="square" rtlCol="0">
            <a:spAutoFit/>
          </a:bodyPr>
          <a:lstStyle/>
          <a:p>
            <a:pPr algn="ctr"/>
            <a:r>
              <a:rPr lang="en-GB" sz="1600" b="1" dirty="0" smtClean="0">
                <a:latin typeface="+mn-lt"/>
              </a:rPr>
              <a:t>Pharmacies</a:t>
            </a:r>
          </a:p>
        </p:txBody>
      </p:sp>
      <p:sp>
        <p:nvSpPr>
          <p:cNvPr id="51" name="TextBox 50"/>
          <p:cNvSpPr txBox="1"/>
          <p:nvPr/>
        </p:nvSpPr>
        <p:spPr>
          <a:xfrm>
            <a:off x="2628901" y="4985285"/>
            <a:ext cx="1276351" cy="338554"/>
          </a:xfrm>
          <a:prstGeom prst="rect">
            <a:avLst/>
          </a:prstGeom>
          <a:noFill/>
        </p:spPr>
        <p:txBody>
          <a:bodyPr wrap="square" rtlCol="0">
            <a:spAutoFit/>
          </a:bodyPr>
          <a:lstStyle/>
          <a:p>
            <a:pPr algn="ctr"/>
            <a:r>
              <a:rPr lang="en-GB" sz="1600" b="1" dirty="0" smtClean="0">
                <a:latin typeface="+mn-lt"/>
              </a:rPr>
              <a:t>Wholesalers</a:t>
            </a:r>
          </a:p>
        </p:txBody>
      </p:sp>
      <p:sp>
        <p:nvSpPr>
          <p:cNvPr id="8" name="Up-Down Arrow 7"/>
          <p:cNvSpPr/>
          <p:nvPr/>
        </p:nvSpPr>
        <p:spPr>
          <a:xfrm rot="3290898">
            <a:off x="2703768" y="1997333"/>
            <a:ext cx="190499" cy="1400172"/>
          </a:xfrm>
          <a:prstGeom prst="upDownArrow">
            <a:avLst>
              <a:gd name="adj1" fmla="val 36047"/>
              <a:gd name="adj2" fmla="val 98837"/>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2" name="Up-Down Arrow 51"/>
          <p:cNvSpPr/>
          <p:nvPr/>
        </p:nvSpPr>
        <p:spPr>
          <a:xfrm rot="966816">
            <a:off x="3524192" y="2350080"/>
            <a:ext cx="190499" cy="1400172"/>
          </a:xfrm>
          <a:prstGeom prst="upDownArrow">
            <a:avLst>
              <a:gd name="adj1" fmla="val 36047"/>
              <a:gd name="adj2" fmla="val 98837"/>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3" name="Up-Down Arrow 52"/>
          <p:cNvSpPr/>
          <p:nvPr/>
        </p:nvSpPr>
        <p:spPr>
          <a:xfrm rot="21049577">
            <a:off x="4704550" y="2284267"/>
            <a:ext cx="190499" cy="1788200"/>
          </a:xfrm>
          <a:prstGeom prst="upDownArrow">
            <a:avLst>
              <a:gd name="adj1" fmla="val 36047"/>
              <a:gd name="adj2" fmla="val 98837"/>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4" name="Up-Down Arrow 53"/>
          <p:cNvSpPr/>
          <p:nvPr/>
        </p:nvSpPr>
        <p:spPr>
          <a:xfrm rot="19095359">
            <a:off x="5572258" y="1873924"/>
            <a:ext cx="190499" cy="1682366"/>
          </a:xfrm>
          <a:prstGeom prst="upDownArrow">
            <a:avLst>
              <a:gd name="adj1" fmla="val 36047"/>
              <a:gd name="adj2" fmla="val 98837"/>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Down Arrow 9"/>
          <p:cNvSpPr/>
          <p:nvPr/>
        </p:nvSpPr>
        <p:spPr>
          <a:xfrm rot="17487552">
            <a:off x="2680021" y="1512255"/>
            <a:ext cx="175362" cy="669888"/>
          </a:xfrm>
          <a:prstGeom prst="downArrow">
            <a:avLst>
              <a:gd name="adj1" fmla="val 32808"/>
              <a:gd name="adj2" fmla="val 116175"/>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5" name="Down Arrow 54"/>
          <p:cNvSpPr/>
          <p:nvPr/>
        </p:nvSpPr>
        <p:spPr>
          <a:xfrm rot="4736547">
            <a:off x="5696771" y="1323416"/>
            <a:ext cx="204512" cy="858661"/>
          </a:xfrm>
          <a:prstGeom prst="downArrow">
            <a:avLst>
              <a:gd name="adj1" fmla="val 32808"/>
              <a:gd name="adj2" fmla="val 116175"/>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21" name="Straight Arrow Connector 20"/>
          <p:cNvCxnSpPr/>
          <p:nvPr/>
        </p:nvCxnSpPr>
        <p:spPr>
          <a:xfrm flipV="1">
            <a:off x="2171766" y="4219575"/>
            <a:ext cx="438084" cy="758358"/>
          </a:xfrm>
          <a:prstGeom prst="straightConnector1">
            <a:avLst/>
          </a:prstGeom>
          <a:ln w="38100" cmpd="sng">
            <a:solidFill>
              <a:schemeClr val="tx1"/>
            </a:solidFill>
            <a:headEnd type="stealth" w="med" len="lg"/>
            <a:tailEnd type="stealth" w="med" len="lg"/>
          </a:ln>
          <a:effectLst/>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a:stCxn id="51" idx="0"/>
          </p:cNvCxnSpPr>
          <p:nvPr/>
        </p:nvCxnSpPr>
        <p:spPr>
          <a:xfrm flipH="1" flipV="1">
            <a:off x="3219451" y="4349259"/>
            <a:ext cx="47626" cy="636026"/>
          </a:xfrm>
          <a:prstGeom prst="straightConnector1">
            <a:avLst/>
          </a:prstGeom>
          <a:ln w="38100" cmpd="sng">
            <a:solidFill>
              <a:schemeClr val="tx1"/>
            </a:solidFill>
            <a:prstDash val="sysDash"/>
            <a:headEnd type="stealth" w="med" len="lg"/>
            <a:tailEnd type="stealth" w="med" len="lg"/>
          </a:ln>
          <a:effectLst/>
        </p:spPr>
        <p:style>
          <a:lnRef idx="2">
            <a:schemeClr val="accent1"/>
          </a:lnRef>
          <a:fillRef idx="0">
            <a:schemeClr val="accent1"/>
          </a:fillRef>
          <a:effectRef idx="1">
            <a:schemeClr val="accent1"/>
          </a:effectRef>
          <a:fontRef idx="minor">
            <a:schemeClr val="tx1"/>
          </a:fontRef>
        </p:style>
      </p:cxnSp>
      <p:sp>
        <p:nvSpPr>
          <p:cNvPr id="58" name="TextBox 57"/>
          <p:cNvSpPr txBox="1"/>
          <p:nvPr/>
        </p:nvSpPr>
        <p:spPr>
          <a:xfrm>
            <a:off x="151723" y="4033793"/>
            <a:ext cx="1195727" cy="338554"/>
          </a:xfrm>
          <a:prstGeom prst="rect">
            <a:avLst/>
          </a:prstGeom>
          <a:noFill/>
        </p:spPr>
        <p:txBody>
          <a:bodyPr wrap="square" rtlCol="0">
            <a:spAutoFit/>
          </a:bodyPr>
          <a:lstStyle/>
          <a:p>
            <a:pPr algn="ctr"/>
            <a:r>
              <a:rPr lang="en-GB" sz="1600" b="1" dirty="0" smtClean="0">
                <a:latin typeface="+mn-lt"/>
              </a:rPr>
              <a:t>Pharmacies</a:t>
            </a:r>
          </a:p>
        </p:txBody>
      </p:sp>
      <p:sp>
        <p:nvSpPr>
          <p:cNvPr id="59" name="TextBox 58"/>
          <p:cNvSpPr txBox="1"/>
          <p:nvPr/>
        </p:nvSpPr>
        <p:spPr>
          <a:xfrm>
            <a:off x="1000125" y="4325030"/>
            <a:ext cx="1276351" cy="338554"/>
          </a:xfrm>
          <a:prstGeom prst="rect">
            <a:avLst/>
          </a:prstGeom>
          <a:noFill/>
        </p:spPr>
        <p:txBody>
          <a:bodyPr wrap="square" rtlCol="0">
            <a:spAutoFit/>
          </a:bodyPr>
          <a:lstStyle/>
          <a:p>
            <a:pPr algn="ctr"/>
            <a:r>
              <a:rPr lang="en-GB" sz="1600" b="1" dirty="0" smtClean="0">
                <a:latin typeface="+mn-lt"/>
              </a:rPr>
              <a:t>Wholesalers</a:t>
            </a:r>
          </a:p>
        </p:txBody>
      </p:sp>
      <p:cxnSp>
        <p:nvCxnSpPr>
          <p:cNvPr id="60" name="Straight Arrow Connector 59"/>
          <p:cNvCxnSpPr>
            <a:stCxn id="58" idx="0"/>
          </p:cNvCxnSpPr>
          <p:nvPr/>
        </p:nvCxnSpPr>
        <p:spPr>
          <a:xfrm flipV="1">
            <a:off x="749587" y="3501533"/>
            <a:ext cx="291379" cy="532260"/>
          </a:xfrm>
          <a:prstGeom prst="straightConnector1">
            <a:avLst/>
          </a:prstGeom>
          <a:ln w="38100" cmpd="sng">
            <a:solidFill>
              <a:schemeClr val="tx1"/>
            </a:solidFill>
            <a:headEnd type="stealth" w="med" len="lg"/>
            <a:tailEnd type="stealth" w="med" len="lg"/>
          </a:ln>
          <a:effectLst/>
        </p:spPr>
        <p:style>
          <a:lnRef idx="2">
            <a:schemeClr val="accent1"/>
          </a:lnRef>
          <a:fillRef idx="0">
            <a:schemeClr val="accent1"/>
          </a:fillRef>
          <a:effectRef idx="1">
            <a:schemeClr val="accent1"/>
          </a:effectRef>
          <a:fontRef idx="minor">
            <a:schemeClr val="tx1"/>
          </a:fontRef>
        </p:style>
      </p:cxnSp>
      <p:cxnSp>
        <p:nvCxnSpPr>
          <p:cNvPr id="61" name="Straight Arrow Connector 60"/>
          <p:cNvCxnSpPr>
            <a:stCxn id="59" idx="0"/>
          </p:cNvCxnSpPr>
          <p:nvPr/>
        </p:nvCxnSpPr>
        <p:spPr>
          <a:xfrm flipH="1" flipV="1">
            <a:off x="1590675" y="3689004"/>
            <a:ext cx="47626" cy="636026"/>
          </a:xfrm>
          <a:prstGeom prst="straightConnector1">
            <a:avLst/>
          </a:prstGeom>
          <a:ln w="38100" cmpd="sng">
            <a:solidFill>
              <a:schemeClr val="tx1"/>
            </a:solidFill>
            <a:prstDash val="sysDash"/>
            <a:headEnd type="stealth" w="med" len="lg"/>
            <a:tailEnd type="stealth" w="med" len="lg"/>
          </a:ln>
          <a:effectLst/>
        </p:spPr>
        <p:style>
          <a:lnRef idx="2">
            <a:schemeClr val="accent1"/>
          </a:lnRef>
          <a:fillRef idx="0">
            <a:schemeClr val="accent1"/>
          </a:fillRef>
          <a:effectRef idx="1">
            <a:schemeClr val="accent1"/>
          </a:effectRef>
          <a:fontRef idx="minor">
            <a:schemeClr val="tx1"/>
          </a:fontRef>
        </p:style>
      </p:cxnSp>
      <p:sp>
        <p:nvSpPr>
          <p:cNvPr id="62" name="TextBox 61"/>
          <p:cNvSpPr txBox="1"/>
          <p:nvPr/>
        </p:nvSpPr>
        <p:spPr>
          <a:xfrm>
            <a:off x="3884162" y="5292258"/>
            <a:ext cx="1195727" cy="338554"/>
          </a:xfrm>
          <a:prstGeom prst="rect">
            <a:avLst/>
          </a:prstGeom>
          <a:noFill/>
        </p:spPr>
        <p:txBody>
          <a:bodyPr wrap="square" rtlCol="0">
            <a:spAutoFit/>
          </a:bodyPr>
          <a:lstStyle/>
          <a:p>
            <a:pPr algn="ctr"/>
            <a:r>
              <a:rPr lang="en-GB" sz="1600" b="1" dirty="0" smtClean="0">
                <a:latin typeface="+mn-lt"/>
              </a:rPr>
              <a:t>Pharmacies</a:t>
            </a:r>
          </a:p>
        </p:txBody>
      </p:sp>
      <p:sp>
        <p:nvSpPr>
          <p:cNvPr id="63" name="TextBox 62"/>
          <p:cNvSpPr txBox="1"/>
          <p:nvPr/>
        </p:nvSpPr>
        <p:spPr>
          <a:xfrm>
            <a:off x="5184664" y="5299610"/>
            <a:ext cx="1276351" cy="338554"/>
          </a:xfrm>
          <a:prstGeom prst="rect">
            <a:avLst/>
          </a:prstGeom>
          <a:noFill/>
        </p:spPr>
        <p:txBody>
          <a:bodyPr wrap="square" rtlCol="0">
            <a:spAutoFit/>
          </a:bodyPr>
          <a:lstStyle/>
          <a:p>
            <a:pPr algn="ctr"/>
            <a:r>
              <a:rPr lang="en-GB" sz="1600" b="1" dirty="0" smtClean="0">
                <a:latin typeface="+mn-lt"/>
              </a:rPr>
              <a:t>Wholesalers</a:t>
            </a:r>
          </a:p>
        </p:txBody>
      </p:sp>
      <p:cxnSp>
        <p:nvCxnSpPr>
          <p:cNvPr id="64" name="Straight Arrow Connector 63"/>
          <p:cNvCxnSpPr/>
          <p:nvPr/>
        </p:nvCxnSpPr>
        <p:spPr>
          <a:xfrm flipV="1">
            <a:off x="4482025" y="4663584"/>
            <a:ext cx="219042" cy="660255"/>
          </a:xfrm>
          <a:prstGeom prst="straightConnector1">
            <a:avLst/>
          </a:prstGeom>
          <a:ln w="38100" cmpd="sng">
            <a:solidFill>
              <a:schemeClr val="tx1"/>
            </a:solidFill>
            <a:headEnd type="stealth" w="med" len="lg"/>
            <a:tailEnd type="stealth" w="med" len="lg"/>
          </a:ln>
          <a:effectLst/>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flipH="1" flipV="1">
            <a:off x="5358054" y="4667272"/>
            <a:ext cx="275984" cy="632338"/>
          </a:xfrm>
          <a:prstGeom prst="straightConnector1">
            <a:avLst/>
          </a:prstGeom>
          <a:ln w="38100" cmpd="sng">
            <a:solidFill>
              <a:schemeClr val="tx1"/>
            </a:solidFill>
            <a:prstDash val="sysDash"/>
            <a:headEnd type="stealth" w="med" len="lg"/>
            <a:tailEnd type="stealth" w="med" len="lg"/>
          </a:ln>
          <a:effectLst/>
        </p:spPr>
        <p:style>
          <a:lnRef idx="2">
            <a:schemeClr val="accent1"/>
          </a:lnRef>
          <a:fillRef idx="0">
            <a:schemeClr val="accent1"/>
          </a:fillRef>
          <a:effectRef idx="1">
            <a:schemeClr val="accent1"/>
          </a:effectRef>
          <a:fontRef idx="minor">
            <a:schemeClr val="tx1"/>
          </a:fontRef>
        </p:style>
      </p:cxnSp>
      <p:sp>
        <p:nvSpPr>
          <p:cNvPr id="66" name="TextBox 65"/>
          <p:cNvSpPr txBox="1"/>
          <p:nvPr/>
        </p:nvSpPr>
        <p:spPr>
          <a:xfrm>
            <a:off x="6431146" y="4506027"/>
            <a:ext cx="1195727" cy="338554"/>
          </a:xfrm>
          <a:prstGeom prst="rect">
            <a:avLst/>
          </a:prstGeom>
          <a:noFill/>
        </p:spPr>
        <p:txBody>
          <a:bodyPr wrap="square" rtlCol="0">
            <a:spAutoFit/>
          </a:bodyPr>
          <a:lstStyle/>
          <a:p>
            <a:pPr algn="ctr"/>
            <a:r>
              <a:rPr lang="en-GB" sz="1600" b="1" dirty="0" smtClean="0">
                <a:latin typeface="+mn-lt"/>
              </a:rPr>
              <a:t>Pharmacies</a:t>
            </a:r>
          </a:p>
        </p:txBody>
      </p:sp>
      <p:sp>
        <p:nvSpPr>
          <p:cNvPr id="67" name="TextBox 66"/>
          <p:cNvSpPr txBox="1"/>
          <p:nvPr/>
        </p:nvSpPr>
        <p:spPr>
          <a:xfrm>
            <a:off x="7094766" y="4155753"/>
            <a:ext cx="1276351" cy="338554"/>
          </a:xfrm>
          <a:prstGeom prst="rect">
            <a:avLst/>
          </a:prstGeom>
          <a:noFill/>
        </p:spPr>
        <p:txBody>
          <a:bodyPr wrap="square" rtlCol="0">
            <a:spAutoFit/>
          </a:bodyPr>
          <a:lstStyle/>
          <a:p>
            <a:pPr algn="ctr"/>
            <a:r>
              <a:rPr lang="en-GB" sz="1600" b="1" dirty="0" smtClean="0">
                <a:latin typeface="+mn-lt"/>
              </a:rPr>
              <a:t>Wholesalers</a:t>
            </a:r>
          </a:p>
        </p:txBody>
      </p:sp>
      <p:cxnSp>
        <p:nvCxnSpPr>
          <p:cNvPr id="68" name="Straight Arrow Connector 67"/>
          <p:cNvCxnSpPr/>
          <p:nvPr/>
        </p:nvCxnSpPr>
        <p:spPr>
          <a:xfrm flipV="1">
            <a:off x="6875724" y="3749184"/>
            <a:ext cx="35628" cy="758358"/>
          </a:xfrm>
          <a:prstGeom prst="straightConnector1">
            <a:avLst/>
          </a:prstGeom>
          <a:ln w="38100" cmpd="sng">
            <a:solidFill>
              <a:schemeClr val="tx1"/>
            </a:solidFill>
            <a:headEnd type="stealth" w="med" len="lg"/>
            <a:tailEnd type="stealth" w="med" len="lg"/>
          </a:ln>
          <a:effectLst/>
        </p:spPr>
        <p:style>
          <a:lnRef idx="2">
            <a:schemeClr val="accent1"/>
          </a:lnRef>
          <a:fillRef idx="0">
            <a:schemeClr val="accent1"/>
          </a:fillRef>
          <a:effectRef idx="1">
            <a:schemeClr val="accent1"/>
          </a:effectRef>
          <a:fontRef idx="minor">
            <a:schemeClr val="tx1"/>
          </a:fontRef>
        </p:style>
      </p:cxnSp>
      <p:cxnSp>
        <p:nvCxnSpPr>
          <p:cNvPr id="69" name="Straight Arrow Connector 68"/>
          <p:cNvCxnSpPr/>
          <p:nvPr/>
        </p:nvCxnSpPr>
        <p:spPr>
          <a:xfrm flipH="1" flipV="1">
            <a:off x="7200900" y="3689004"/>
            <a:ext cx="423321" cy="513375"/>
          </a:xfrm>
          <a:prstGeom prst="straightConnector1">
            <a:avLst/>
          </a:prstGeom>
          <a:ln w="38100" cmpd="sng">
            <a:solidFill>
              <a:schemeClr val="tx1"/>
            </a:solidFill>
            <a:prstDash val="sysDash"/>
            <a:headEnd type="stealth" w="med" len="lg"/>
            <a:tailEnd type="stealth" w="med" len="lg"/>
          </a:ln>
          <a:effectLst/>
        </p:spPr>
        <p:style>
          <a:lnRef idx="2">
            <a:schemeClr val="accent1"/>
          </a:lnRef>
          <a:fillRef idx="0">
            <a:schemeClr val="accent1"/>
          </a:fillRef>
          <a:effectRef idx="1">
            <a:schemeClr val="accent1"/>
          </a:effectRef>
          <a:fontRef idx="minor">
            <a:schemeClr val="tx1"/>
          </a:fontRef>
        </p:style>
      </p:cxnSp>
      <p:grpSp>
        <p:nvGrpSpPr>
          <p:cNvPr id="89" name="Group 88"/>
          <p:cNvGrpSpPr/>
          <p:nvPr/>
        </p:nvGrpSpPr>
        <p:grpSpPr>
          <a:xfrm>
            <a:off x="2156255" y="5723890"/>
            <a:ext cx="5471479" cy="538228"/>
            <a:chOff x="2023724" y="5743576"/>
            <a:chExt cx="5471479" cy="538228"/>
          </a:xfrm>
        </p:grpSpPr>
        <p:sp>
          <p:nvSpPr>
            <p:cNvPr id="88" name="Rectangle 87"/>
            <p:cNvSpPr/>
            <p:nvPr/>
          </p:nvSpPr>
          <p:spPr>
            <a:xfrm>
              <a:off x="2023724" y="5743576"/>
              <a:ext cx="5471479" cy="538228"/>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6" name="Down Arrow 75"/>
            <p:cNvSpPr/>
            <p:nvPr/>
          </p:nvSpPr>
          <p:spPr>
            <a:xfrm rot="5400000">
              <a:off x="2516742" y="5488606"/>
              <a:ext cx="204512" cy="858661"/>
            </a:xfrm>
            <a:prstGeom prst="downArrow">
              <a:avLst>
                <a:gd name="adj1" fmla="val 32808"/>
                <a:gd name="adj2" fmla="val 116175"/>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7" name="Up-Down Arrow 76"/>
            <p:cNvSpPr/>
            <p:nvPr/>
          </p:nvSpPr>
          <p:spPr>
            <a:xfrm rot="5400000">
              <a:off x="3947960" y="5479119"/>
              <a:ext cx="190499" cy="877631"/>
            </a:xfrm>
            <a:prstGeom prst="upDownArrow">
              <a:avLst>
                <a:gd name="adj1" fmla="val 36047"/>
                <a:gd name="adj2" fmla="val 98837"/>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78" name="Straight Arrow Connector 77"/>
            <p:cNvCxnSpPr/>
            <p:nvPr/>
          </p:nvCxnSpPr>
          <p:spPr>
            <a:xfrm flipH="1" flipV="1">
              <a:off x="6464585" y="5913538"/>
              <a:ext cx="847405" cy="8796"/>
            </a:xfrm>
            <a:prstGeom prst="straightConnector1">
              <a:avLst/>
            </a:prstGeom>
            <a:ln w="38100" cmpd="sng">
              <a:solidFill>
                <a:schemeClr val="tx1"/>
              </a:solidFill>
              <a:headEnd type="stealth" w="med" len="lg"/>
              <a:tailEnd type="stealth" w="med" len="lg"/>
            </a:ln>
            <a:effectLst/>
          </p:spPr>
          <p:style>
            <a:lnRef idx="2">
              <a:schemeClr val="accent1"/>
            </a:lnRef>
            <a:fillRef idx="0">
              <a:schemeClr val="accent1"/>
            </a:fillRef>
            <a:effectRef idx="1">
              <a:schemeClr val="accent1"/>
            </a:effectRef>
            <a:fontRef idx="minor">
              <a:schemeClr val="tx1"/>
            </a:fontRef>
          </p:style>
        </p:cxnSp>
        <p:cxnSp>
          <p:nvCxnSpPr>
            <p:cNvPr id="79" name="Straight Arrow Connector 78"/>
            <p:cNvCxnSpPr/>
            <p:nvPr/>
          </p:nvCxnSpPr>
          <p:spPr>
            <a:xfrm flipH="1">
              <a:off x="5038091" y="5917935"/>
              <a:ext cx="870428" cy="1"/>
            </a:xfrm>
            <a:prstGeom prst="straightConnector1">
              <a:avLst/>
            </a:prstGeom>
            <a:ln w="38100" cmpd="sng">
              <a:solidFill>
                <a:schemeClr val="tx1"/>
              </a:solidFill>
              <a:prstDash val="sysDash"/>
              <a:headEnd type="stealth" w="med" len="lg"/>
              <a:tailEnd type="stealth" w="med" len="lg"/>
            </a:ln>
            <a:effectLst/>
          </p:spPr>
          <p:style>
            <a:lnRef idx="2">
              <a:schemeClr val="accent1"/>
            </a:lnRef>
            <a:fillRef idx="0">
              <a:schemeClr val="accent1"/>
            </a:fillRef>
            <a:effectRef idx="1">
              <a:schemeClr val="accent1"/>
            </a:effectRef>
            <a:fontRef idx="minor">
              <a:schemeClr val="tx1"/>
            </a:fontRef>
          </p:style>
        </p:cxnSp>
        <p:sp>
          <p:nvSpPr>
            <p:cNvPr id="84" name="TextBox 83"/>
            <p:cNvSpPr txBox="1"/>
            <p:nvPr/>
          </p:nvSpPr>
          <p:spPr>
            <a:xfrm>
              <a:off x="2023724" y="6020193"/>
              <a:ext cx="1195727" cy="261610"/>
            </a:xfrm>
            <a:prstGeom prst="rect">
              <a:avLst/>
            </a:prstGeom>
            <a:noFill/>
          </p:spPr>
          <p:txBody>
            <a:bodyPr wrap="square" rtlCol="0">
              <a:spAutoFit/>
            </a:bodyPr>
            <a:lstStyle/>
            <a:p>
              <a:pPr algn="ctr"/>
              <a:r>
                <a:rPr lang="en-GB" sz="1100" dirty="0" smtClean="0">
                  <a:latin typeface="+mn-lt"/>
                </a:rPr>
                <a:t>Data uploads</a:t>
              </a:r>
            </a:p>
          </p:txBody>
        </p:sp>
        <p:sp>
          <p:nvSpPr>
            <p:cNvPr id="85" name="TextBox 84"/>
            <p:cNvSpPr txBox="1"/>
            <p:nvPr/>
          </p:nvSpPr>
          <p:spPr>
            <a:xfrm>
              <a:off x="3458788" y="6020193"/>
              <a:ext cx="1195727" cy="261610"/>
            </a:xfrm>
            <a:prstGeom prst="rect">
              <a:avLst/>
            </a:prstGeom>
            <a:noFill/>
          </p:spPr>
          <p:txBody>
            <a:bodyPr wrap="square" rtlCol="0">
              <a:spAutoFit/>
            </a:bodyPr>
            <a:lstStyle/>
            <a:p>
              <a:pPr algn="ctr"/>
              <a:r>
                <a:rPr lang="en-GB" sz="1100" dirty="0" smtClean="0">
                  <a:latin typeface="+mn-lt"/>
                </a:rPr>
                <a:t>Data exchange</a:t>
              </a:r>
            </a:p>
          </p:txBody>
        </p:sp>
        <p:sp>
          <p:nvSpPr>
            <p:cNvPr id="86" name="TextBox 85"/>
            <p:cNvSpPr txBox="1"/>
            <p:nvPr/>
          </p:nvSpPr>
          <p:spPr>
            <a:xfrm>
              <a:off x="4898182" y="6020193"/>
              <a:ext cx="1195727" cy="261610"/>
            </a:xfrm>
            <a:prstGeom prst="rect">
              <a:avLst/>
            </a:prstGeom>
            <a:noFill/>
          </p:spPr>
          <p:txBody>
            <a:bodyPr wrap="square" rtlCol="0">
              <a:spAutoFit/>
            </a:bodyPr>
            <a:lstStyle/>
            <a:p>
              <a:pPr algn="ctr"/>
              <a:r>
                <a:rPr lang="en-GB" sz="1100" dirty="0" smtClean="0">
                  <a:latin typeface="+mn-lt"/>
                </a:rPr>
                <a:t>Verification</a:t>
              </a:r>
            </a:p>
          </p:txBody>
        </p:sp>
        <p:sp>
          <p:nvSpPr>
            <p:cNvPr id="87" name="TextBox 86"/>
            <p:cNvSpPr txBox="1"/>
            <p:nvPr/>
          </p:nvSpPr>
          <p:spPr>
            <a:xfrm>
              <a:off x="6299476" y="6020193"/>
              <a:ext cx="1195727" cy="261610"/>
            </a:xfrm>
            <a:prstGeom prst="rect">
              <a:avLst/>
            </a:prstGeom>
            <a:noFill/>
          </p:spPr>
          <p:txBody>
            <a:bodyPr wrap="square" rtlCol="0">
              <a:spAutoFit/>
            </a:bodyPr>
            <a:lstStyle/>
            <a:p>
              <a:pPr algn="ctr"/>
              <a:r>
                <a:rPr lang="en-GB" sz="1100" dirty="0" smtClean="0">
                  <a:latin typeface="+mn-lt"/>
                </a:rPr>
                <a:t>Authentication</a:t>
              </a:r>
            </a:p>
          </p:txBody>
        </p:sp>
      </p:grpSp>
      <p:sp>
        <p:nvSpPr>
          <p:cNvPr id="90" name="TextBox 89"/>
          <p:cNvSpPr txBox="1"/>
          <p:nvPr/>
        </p:nvSpPr>
        <p:spPr>
          <a:xfrm>
            <a:off x="2536614" y="1151092"/>
            <a:ext cx="797016" cy="415498"/>
          </a:xfrm>
          <a:prstGeom prst="rect">
            <a:avLst/>
          </a:prstGeom>
          <a:noFill/>
        </p:spPr>
        <p:txBody>
          <a:bodyPr wrap="square" rtlCol="0">
            <a:spAutoFit/>
          </a:bodyPr>
          <a:lstStyle/>
          <a:p>
            <a:r>
              <a:rPr lang="en-GB" sz="1050" dirty="0" smtClean="0">
                <a:latin typeface="+mn-lt"/>
              </a:rPr>
              <a:t>Unique Identifiers</a:t>
            </a:r>
          </a:p>
        </p:txBody>
      </p:sp>
      <p:sp>
        <p:nvSpPr>
          <p:cNvPr id="47" name="TextBox 46"/>
          <p:cNvSpPr txBox="1"/>
          <p:nvPr/>
        </p:nvSpPr>
        <p:spPr>
          <a:xfrm>
            <a:off x="5527483" y="1142925"/>
            <a:ext cx="797016" cy="415498"/>
          </a:xfrm>
          <a:prstGeom prst="rect">
            <a:avLst/>
          </a:prstGeom>
          <a:noFill/>
        </p:spPr>
        <p:txBody>
          <a:bodyPr wrap="square" rtlCol="0">
            <a:spAutoFit/>
          </a:bodyPr>
          <a:lstStyle/>
          <a:p>
            <a:r>
              <a:rPr lang="en-GB" sz="1050" dirty="0" smtClean="0">
                <a:latin typeface="+mn-lt"/>
              </a:rPr>
              <a:t>Unique Identifiers</a:t>
            </a:r>
          </a:p>
        </p:txBody>
      </p:sp>
      <p:sp>
        <p:nvSpPr>
          <p:cNvPr id="48" name="Slide Number Placeholder 4"/>
          <p:cNvSpPr>
            <a:spLocks noGrp="1"/>
          </p:cNvSpPr>
          <p:nvPr>
            <p:ph type="sldNum" sz="quarter" idx="12"/>
          </p:nvPr>
        </p:nvSpPr>
        <p:spPr>
          <a:xfrm>
            <a:off x="8521821" y="6288907"/>
            <a:ext cx="329956" cy="365125"/>
          </a:xfrm>
        </p:spPr>
        <p:txBody>
          <a:bodyPr/>
          <a:lstStyle/>
          <a:p>
            <a:fld id="{05530B4C-3CF7-F94D-8349-296E2D6C0A14}" type="slidenum">
              <a:rPr lang="en-US" smtClean="0"/>
              <a:t>6</a:t>
            </a:fld>
            <a:endParaRPr lang="en-US" dirty="0"/>
          </a:p>
        </p:txBody>
      </p:sp>
    </p:spTree>
    <p:extLst>
      <p:ext uri="{BB962C8B-B14F-4D97-AF65-F5344CB8AC3E}">
        <p14:creationId xmlns:p14="http://schemas.microsoft.com/office/powerpoint/2010/main" val="19668305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2860" b="1851"/>
          <a:stretch/>
        </p:blipFill>
        <p:spPr>
          <a:xfrm>
            <a:off x="209008" y="287382"/>
            <a:ext cx="8752114" cy="5901425"/>
          </a:xfrm>
          <a:prstGeom prst="rect">
            <a:avLst/>
          </a:prstGeom>
        </p:spPr>
      </p:pic>
      <p:sp>
        <p:nvSpPr>
          <p:cNvPr id="3" name="Slide Number Placeholder 4"/>
          <p:cNvSpPr>
            <a:spLocks noGrp="1"/>
          </p:cNvSpPr>
          <p:nvPr>
            <p:ph type="sldNum" sz="quarter" idx="12"/>
          </p:nvPr>
        </p:nvSpPr>
        <p:spPr>
          <a:xfrm>
            <a:off x="8521821" y="6288907"/>
            <a:ext cx="329956" cy="365125"/>
          </a:xfrm>
        </p:spPr>
        <p:txBody>
          <a:bodyPr/>
          <a:lstStyle/>
          <a:p>
            <a:fld id="{05530B4C-3CF7-F94D-8349-296E2D6C0A14}" type="slidenum">
              <a:rPr lang="en-US" smtClean="0"/>
              <a:t>7</a:t>
            </a:fld>
            <a:endParaRPr lang="en-US" dirty="0"/>
          </a:p>
        </p:txBody>
      </p:sp>
    </p:spTree>
    <p:extLst>
      <p:ext uri="{BB962C8B-B14F-4D97-AF65-F5344CB8AC3E}">
        <p14:creationId xmlns:p14="http://schemas.microsoft.com/office/powerpoint/2010/main" val="35569199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578" y="2020824"/>
            <a:ext cx="6998936" cy="1506147"/>
          </a:xfrm>
        </p:spPr>
        <p:txBody>
          <a:bodyPr>
            <a:normAutofit/>
          </a:bodyPr>
          <a:lstStyle/>
          <a:p>
            <a:r>
              <a:rPr lang="en-US" dirty="0" smtClean="0"/>
              <a:t>FMD implementation – key players</a:t>
            </a:r>
            <a:endParaRPr lang="en-US" dirty="0"/>
          </a:p>
        </p:txBody>
      </p:sp>
    </p:spTree>
    <p:extLst>
      <p:ext uri="{BB962C8B-B14F-4D97-AF65-F5344CB8AC3E}">
        <p14:creationId xmlns:p14="http://schemas.microsoft.com/office/powerpoint/2010/main" val="25210368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1964" y="188640"/>
            <a:ext cx="6387739" cy="582069"/>
          </a:xfrm>
        </p:spPr>
        <p:txBody>
          <a:bodyPr/>
          <a:lstStyle/>
          <a:p>
            <a:r>
              <a:rPr lang="en-GB" dirty="0" smtClean="0"/>
              <a:t>European Stakeholder Model and EMVO</a:t>
            </a:r>
            <a:endParaRPr lang="en-GB" dirty="0"/>
          </a:p>
        </p:txBody>
      </p:sp>
      <p:pic>
        <p:nvPicPr>
          <p:cNvPr id="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91011" y="875211"/>
            <a:ext cx="1442973" cy="648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AutoShape 8" descr="data:image/jpeg;base64,/9j/4AAQSkZJRgABAQAAAQABAAD/2wCEAAkGBhMSEBQTEhQWFBIVGBoZGRYVERoXHBoZJR4dHSAWHh4bICYqIxkvHRgnITsgJCcyOCwsHCc9NjArNSYtLDUBCQoKDQsNGQ8OGTUkHiQ1KTU1NS81NTY1NTU1NTU1NS0yMzU0NTA0NTU1NTQ1NTE1NTYpLjUuNDU1NTU1NS40Nf/AABEIAFAATQMBIgACEQEDEQH/xAAbAAADAAMBAQAAAAAAAAAAAAAAAQUCBAYDB//EADIQAAIBAwMBBwMCBgMAAAAAAAECAwARIQQSMQYFEyJBUXGRMmHCBxQVM1JigrEjQoH/xAAaAQEAAwADAAAAAAAAAAAAAAAAAQIDBAUG/8QAKhEAAQMDAgQFBQAAAAAAAAAAAQACAwQRITFBEjJRYSKBobHwBRPB4fH/2gAMAwEAAhEDEQA/APk6k2GT8msrn1PyaxXgU69vZdbcp3Pqfk0XPqfk0qKWS5TufU/JoufU/JpUUslync+p+TRc+p+TSopZLlO59T8mqnYLm75PC+Z/uqVVTsLl/ZfyrKXkKuw5UpeBTpLwKdaqiKKKKKEUUUURFFFFERVXsBCS9gTheLf3epqVV7pTmX2T86yl5Crs1UBeBTpLwKdaqqKKKKKEUUUURFFFFERV7pTmX2T86g1e6U5l9k/OspeQq7NVD08LOQqKWY8BQST7AU5YGW25SLi4uOR6j1FUenNSkRklLhZEiZYgSwvI42EgqDbajM18ZArV7TC94djKU5AQsVW+di7wCbetsmqiRxlLLYG/f5b1GygjC1abKQbEEEeRFjVLsTuldJJXUESKApBO3IJmbwkFQOFF7nkWGfDtnUiTUzyA7g8rsGzkFiQc/apEhMnBbFtfwlsLXh0zvcqrMFtcgXAubAk+WcZ86xliKsVYFWBsQRYg+hFXeytTEmlZC8e+aUb1kaRQsaKdhOxTcGR99hf6BUKTk+Ldn6jfP3zURyOe9wIsBp3+G/oUIsvSHRyOCURmANiVUkA82x52HH2rxq/pe2l02n04hKvMJWncHdZHWyxAjAJUXbzFz7ioUkhYlibsSSSfMnJPzSJ73udcWG3Xp/OyEALODSO/0IzZt4VJz/SPVvsM1a6VGZf8P9vWHbGvR10xgkEawxKBH4ldJRl2wLFmbxbweLDFqz6VNzKTydn+3rPjdJGS4W7b6/P3qrtADlrdPdNS6qaOMK6q4Y7+7JFlUm4PB4tzyamy6Z0tvRlv/UpXPmBeuv6D69/h8Mm9mluVEen3WUebyXN9vpYcn5qR1n27+61byiZpYzmMNjYpz3e3gEHGOea4ENRXO+oSRSRgQgYdnJGu3cDW3hNr5tZzWcFwcrx6f6bl1c8USqwWQn/k2EgAAkkHg4HF+anT6SSP+YjJyPEpGRyM11nQvXX8PSUszyA2EenDWXcTdpCTfbYC2Ob/AGqZ1t1B+71bSrK0kRAMavjuwRmPbwCCORzSKornfUXxPjAhAFnZyd9u47eE2JNwILWfbBByvHsjpaacTWR17qF5sxt4rWso+5Bx7VKmgZPrVluLjcpW49c+Vd70V+pS6HTLHK0k+6TCbsQxAWuCeSTnYMY8q47qDtAzamV2mM92O2Rjyl/Dg8Cx+nypR1FdJWSxzxgRjlPXY7e/lcZR7WBgIOVs9k9LzTiWyOvdwvNmM+K1rKPfy9qlS6dlIDKyk5AZSL+1673or9Sl0OmEcrPPukwm7+TEBYkE8knIQYx5XrjuoO0TNqZHaYz3Y7ZGxdL4weMeQ4pR1Fc+sljnjAjHKc567e/lcZUuawMBBytnS9LzvBqJe7de4CeExsC25rW/8Ga2emYWVpQylTZMMpB/7eRrqemf1OXT6WLTyyyO7B902G/bg4RQD9drbj6Xtm1q5np/UvJJO8jmRztu5YsWN3zc1nSVFdLJO2pjDWg+E5yNOg3BOc+IbWJtwsFuEr//2Q=="/>
          <p:cNvSpPr>
            <a:spLocks noChangeAspect="1" noChangeArrowheads="1"/>
          </p:cNvSpPr>
          <p:nvPr/>
        </p:nvSpPr>
        <p:spPr bwMode="auto">
          <a:xfrm>
            <a:off x="1174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 name="Rounded Rectangle 17"/>
          <p:cNvSpPr/>
          <p:nvPr/>
        </p:nvSpPr>
        <p:spPr>
          <a:xfrm>
            <a:off x="4080563" y="5392386"/>
            <a:ext cx="1151356" cy="420195"/>
          </a:xfrm>
          <a:prstGeom prst="round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smtClean="0"/>
              <a:t>NMVO</a:t>
            </a:r>
            <a:endParaRPr lang="en-GB" sz="2400" b="1" dirty="0"/>
          </a:p>
        </p:txBody>
      </p:sp>
      <p:grpSp>
        <p:nvGrpSpPr>
          <p:cNvPr id="10" name="Group 9"/>
          <p:cNvGrpSpPr/>
          <p:nvPr/>
        </p:nvGrpSpPr>
        <p:grpSpPr>
          <a:xfrm>
            <a:off x="329497" y="3739887"/>
            <a:ext cx="8104487" cy="673237"/>
            <a:chOff x="329497" y="2241784"/>
            <a:chExt cx="8104487" cy="673237"/>
          </a:xfrm>
        </p:grpSpPr>
        <p:pic>
          <p:nvPicPr>
            <p:cNvPr id="2053" name="Picture 5" descr="http://quellichelafarmacia.com/files/2013/04/PGEU_logo_2.jp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16767" y="2241784"/>
              <a:ext cx="917217" cy="67323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40993" y="2318846"/>
              <a:ext cx="952499" cy="519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9497" y="2337797"/>
              <a:ext cx="1554182" cy="4812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72276" y="2290298"/>
              <a:ext cx="1551091" cy="5762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19692" y="2245027"/>
              <a:ext cx="1709738" cy="666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2" name="Slide Number Placeholder 4"/>
          <p:cNvSpPr>
            <a:spLocks noGrp="1"/>
          </p:cNvSpPr>
          <p:nvPr>
            <p:ph type="sldNum" sz="quarter" idx="12"/>
          </p:nvPr>
        </p:nvSpPr>
        <p:spPr>
          <a:xfrm>
            <a:off x="8521821" y="6288907"/>
            <a:ext cx="329956" cy="365125"/>
          </a:xfrm>
        </p:spPr>
        <p:txBody>
          <a:bodyPr/>
          <a:lstStyle/>
          <a:p>
            <a:fld id="{05530B4C-3CF7-F94D-8349-296E2D6C0A14}" type="slidenum">
              <a:rPr lang="en-US" smtClean="0"/>
              <a:t>9</a:t>
            </a:fld>
            <a:endParaRPr lang="en-US" dirty="0"/>
          </a:p>
        </p:txBody>
      </p:sp>
      <p:pic>
        <p:nvPicPr>
          <p:cNvPr id="1026" name="Picture 2"/>
          <p:cNvPicPr>
            <a:picLocks noChangeAspect="1" noChangeArrowheads="1"/>
          </p:cNvPicPr>
          <p:nvPr/>
        </p:nvPicPr>
        <p:blipFill rotWithShape="1">
          <a:blip r:embed="rId10">
            <a:extLst>
              <a:ext uri="{28A0092B-C50C-407E-A947-70E740481C1C}">
                <a14:useLocalDpi xmlns:a14="http://schemas.microsoft.com/office/drawing/2010/main" val="0"/>
              </a:ext>
            </a:extLst>
          </a:blip>
          <a:srcRect t="9679" b="11535"/>
          <a:stretch/>
        </p:blipFill>
        <p:spPr bwMode="auto">
          <a:xfrm>
            <a:off x="3820476" y="875211"/>
            <a:ext cx="1459068" cy="1149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ounded Rectangle 11"/>
          <p:cNvSpPr/>
          <p:nvPr/>
        </p:nvSpPr>
        <p:spPr>
          <a:xfrm>
            <a:off x="241396" y="2811607"/>
            <a:ext cx="1650847" cy="780931"/>
          </a:xfrm>
          <a:prstGeom prst="roundRect">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en-GB" b="1" dirty="0" smtClean="0"/>
              <a:t>Research -led manufacturers</a:t>
            </a:r>
            <a:endParaRPr lang="en-GB" b="1" dirty="0"/>
          </a:p>
        </p:txBody>
      </p:sp>
      <p:sp>
        <p:nvSpPr>
          <p:cNvPr id="27" name="Rounded Rectangle 26"/>
          <p:cNvSpPr/>
          <p:nvPr/>
        </p:nvSpPr>
        <p:spPr>
          <a:xfrm>
            <a:off x="3731926" y="2811607"/>
            <a:ext cx="1650847" cy="780931"/>
          </a:xfrm>
          <a:prstGeom prst="roundRect">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en-GB" b="1" dirty="0" smtClean="0"/>
              <a:t>Parallel distributors</a:t>
            </a:r>
            <a:endParaRPr lang="en-GB" b="1" dirty="0"/>
          </a:p>
        </p:txBody>
      </p:sp>
      <p:sp>
        <p:nvSpPr>
          <p:cNvPr id="28" name="Rounded Rectangle 27"/>
          <p:cNvSpPr/>
          <p:nvPr/>
        </p:nvSpPr>
        <p:spPr>
          <a:xfrm>
            <a:off x="5477191" y="2811607"/>
            <a:ext cx="1650847" cy="780931"/>
          </a:xfrm>
          <a:prstGeom prst="roundRect">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en-GB" b="1" dirty="0" smtClean="0"/>
              <a:t>Wholesalers</a:t>
            </a:r>
            <a:endParaRPr lang="en-GB" b="1" dirty="0"/>
          </a:p>
        </p:txBody>
      </p:sp>
      <p:sp>
        <p:nvSpPr>
          <p:cNvPr id="29" name="Rounded Rectangle 28"/>
          <p:cNvSpPr/>
          <p:nvPr/>
        </p:nvSpPr>
        <p:spPr>
          <a:xfrm>
            <a:off x="7222457" y="2811607"/>
            <a:ext cx="1658615" cy="780931"/>
          </a:xfrm>
          <a:prstGeom prst="roundRect">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en-GB" b="1" dirty="0" smtClean="0"/>
              <a:t>Pharmacies</a:t>
            </a:r>
            <a:endParaRPr lang="en-GB" b="1" dirty="0"/>
          </a:p>
        </p:txBody>
      </p:sp>
      <p:sp>
        <p:nvSpPr>
          <p:cNvPr id="31" name="Rounded Rectangle 30"/>
          <p:cNvSpPr/>
          <p:nvPr/>
        </p:nvSpPr>
        <p:spPr>
          <a:xfrm>
            <a:off x="1986661" y="2811607"/>
            <a:ext cx="1650847" cy="780931"/>
          </a:xfrm>
          <a:prstGeom prst="roundRect">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en-GB" b="1" dirty="0" smtClean="0"/>
              <a:t>Generics manufacturers</a:t>
            </a:r>
            <a:endParaRPr lang="en-GB" b="1" dirty="0"/>
          </a:p>
        </p:txBody>
      </p:sp>
      <p:grpSp>
        <p:nvGrpSpPr>
          <p:cNvPr id="2057" name="Group 2056"/>
          <p:cNvGrpSpPr/>
          <p:nvPr/>
        </p:nvGrpSpPr>
        <p:grpSpPr>
          <a:xfrm>
            <a:off x="1031964" y="2181497"/>
            <a:ext cx="6976410" cy="545389"/>
            <a:chOff x="1031964" y="2181497"/>
            <a:chExt cx="6976410" cy="545389"/>
          </a:xfrm>
        </p:grpSpPr>
        <p:cxnSp>
          <p:nvCxnSpPr>
            <p:cNvPr id="15" name="Straight Connector 14"/>
            <p:cNvCxnSpPr/>
            <p:nvPr/>
          </p:nvCxnSpPr>
          <p:spPr>
            <a:xfrm>
              <a:off x="1031964" y="2416631"/>
              <a:ext cx="697641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557349" y="2181497"/>
              <a:ext cx="0" cy="545389"/>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1058035" y="2389399"/>
              <a:ext cx="0" cy="316789"/>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2847821" y="2410097"/>
              <a:ext cx="0" cy="316789"/>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6317242" y="2410096"/>
              <a:ext cx="0" cy="316789"/>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7982321" y="2410094"/>
              <a:ext cx="0" cy="316789"/>
            </a:xfrm>
            <a:prstGeom prst="line">
              <a:avLst/>
            </a:prstGeom>
            <a:ln w="57150"/>
          </p:spPr>
          <p:style>
            <a:lnRef idx="1">
              <a:schemeClr val="accent1"/>
            </a:lnRef>
            <a:fillRef idx="0">
              <a:schemeClr val="accent1"/>
            </a:fillRef>
            <a:effectRef idx="0">
              <a:schemeClr val="accent1"/>
            </a:effectRef>
            <a:fontRef idx="minor">
              <a:schemeClr val="tx1"/>
            </a:fontRef>
          </p:style>
        </p:cxnSp>
      </p:grpSp>
      <p:cxnSp>
        <p:nvCxnSpPr>
          <p:cNvPr id="53" name="Straight Connector 52"/>
          <p:cNvCxnSpPr/>
          <p:nvPr/>
        </p:nvCxnSpPr>
        <p:spPr>
          <a:xfrm>
            <a:off x="1086356" y="5024832"/>
            <a:ext cx="6976410" cy="0"/>
          </a:xfrm>
          <a:prstGeom prst="line">
            <a:avLst/>
          </a:prstGeom>
          <a:ln w="28575">
            <a:prstDash val="solid"/>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4643901" y="4800270"/>
            <a:ext cx="0" cy="545389"/>
          </a:xfrm>
          <a:prstGeom prst="line">
            <a:avLst/>
          </a:prstGeom>
          <a:ln w="28575">
            <a:prstDash val="solid"/>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1100133" y="5016434"/>
            <a:ext cx="0" cy="316789"/>
          </a:xfrm>
          <a:prstGeom prst="line">
            <a:avLst/>
          </a:prstGeom>
          <a:ln w="28575">
            <a:prstDash val="solid"/>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2900125" y="5012790"/>
            <a:ext cx="0" cy="316789"/>
          </a:xfrm>
          <a:prstGeom prst="line">
            <a:avLst/>
          </a:prstGeom>
          <a:ln w="28575">
            <a:prstDash val="solid"/>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6407208" y="5012789"/>
            <a:ext cx="0" cy="316789"/>
          </a:xfrm>
          <a:prstGeom prst="line">
            <a:avLst/>
          </a:prstGeom>
          <a:ln w="28575">
            <a:prstDash val="solid"/>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8047516" y="5018073"/>
            <a:ext cx="0" cy="316789"/>
          </a:xfrm>
          <a:prstGeom prst="line">
            <a:avLst/>
          </a:prstGeom>
          <a:ln w="28575">
            <a:prstDash val="solid"/>
          </a:ln>
        </p:spPr>
        <p:style>
          <a:lnRef idx="1">
            <a:schemeClr val="accent1"/>
          </a:lnRef>
          <a:fillRef idx="0">
            <a:schemeClr val="accent1"/>
          </a:fillRef>
          <a:effectRef idx="0">
            <a:schemeClr val="accent1"/>
          </a:effectRef>
          <a:fontRef idx="minor">
            <a:schemeClr val="tx1"/>
          </a:fontRef>
        </p:style>
      </p:cxnSp>
      <p:sp>
        <p:nvSpPr>
          <p:cNvPr id="59" name="Rounded Rectangle 58"/>
          <p:cNvSpPr/>
          <p:nvPr/>
        </p:nvSpPr>
        <p:spPr>
          <a:xfrm>
            <a:off x="520203" y="5392386"/>
            <a:ext cx="1151356" cy="420195"/>
          </a:xfrm>
          <a:prstGeom prst="round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smtClean="0"/>
              <a:t>NMVO</a:t>
            </a:r>
            <a:endParaRPr lang="en-GB" sz="2400" b="1" dirty="0"/>
          </a:p>
        </p:txBody>
      </p:sp>
      <p:sp>
        <p:nvSpPr>
          <p:cNvPr id="60" name="Rounded Rectangle 59"/>
          <p:cNvSpPr/>
          <p:nvPr/>
        </p:nvSpPr>
        <p:spPr>
          <a:xfrm>
            <a:off x="2324447" y="5392386"/>
            <a:ext cx="1151356" cy="420195"/>
          </a:xfrm>
          <a:prstGeom prst="round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smtClean="0"/>
              <a:t>NMVO</a:t>
            </a:r>
            <a:endParaRPr lang="en-GB" sz="2400" b="1" dirty="0"/>
          </a:p>
        </p:txBody>
      </p:sp>
      <p:sp>
        <p:nvSpPr>
          <p:cNvPr id="61" name="Rounded Rectangle 60"/>
          <p:cNvSpPr/>
          <p:nvPr/>
        </p:nvSpPr>
        <p:spPr>
          <a:xfrm>
            <a:off x="5840993" y="5392386"/>
            <a:ext cx="1151356" cy="420195"/>
          </a:xfrm>
          <a:prstGeom prst="round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smtClean="0"/>
              <a:t>NMVO</a:t>
            </a:r>
            <a:endParaRPr lang="en-GB" sz="2400" b="1" dirty="0"/>
          </a:p>
        </p:txBody>
      </p:sp>
      <p:sp>
        <p:nvSpPr>
          <p:cNvPr id="62" name="Rounded Rectangle 61"/>
          <p:cNvSpPr/>
          <p:nvPr/>
        </p:nvSpPr>
        <p:spPr>
          <a:xfrm>
            <a:off x="7475897" y="5392386"/>
            <a:ext cx="1151356" cy="420195"/>
          </a:xfrm>
          <a:prstGeom prst="round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smtClean="0"/>
              <a:t>NMVO</a:t>
            </a:r>
            <a:endParaRPr lang="en-GB" sz="2400" b="1" dirty="0"/>
          </a:p>
        </p:txBody>
      </p:sp>
    </p:spTree>
    <p:extLst>
      <p:ext uri="{BB962C8B-B14F-4D97-AF65-F5344CB8AC3E}">
        <p14:creationId xmlns:p14="http://schemas.microsoft.com/office/powerpoint/2010/main" val="29155808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1964" y="188640"/>
            <a:ext cx="6387739" cy="582069"/>
          </a:xfrm>
        </p:spPr>
        <p:txBody>
          <a:bodyPr/>
          <a:lstStyle/>
          <a:p>
            <a:r>
              <a:rPr lang="en-GB" dirty="0" err="1" smtClean="0"/>
              <a:t>SecurMed</a:t>
            </a:r>
            <a:r>
              <a:rPr lang="en-GB" dirty="0" smtClean="0"/>
              <a:t> UK – the UK’s NMVO</a:t>
            </a:r>
            <a:endParaRPr lang="en-GB" dirty="0"/>
          </a:p>
        </p:txBody>
      </p:sp>
      <p:sp>
        <p:nvSpPr>
          <p:cNvPr id="11" name="AutoShape 8" descr="data:image/jpeg;base64,/9j/4AAQSkZJRgABAQAAAQABAAD/2wCEAAkGBhMSEBQTEhQWFBIVGBoZGRYVERoXHBoZJR4dHSAWHh4bICYqIxkvHRgnITsgJCcyOCwsHCc9NjArNSYtLDUBCQoKDQsNGQ8OGTUkHiQ1KTU1NS81NTY1NTU1NTU1NS0yMzU0NTA0NTU1NTQ1NTE1NTYpLjUuNDU1NTU1NS40Nf/AABEIAFAATQMBIgACEQEDEQH/xAAbAAADAAMBAQAAAAAAAAAAAAAAAQUCBAYDB//EADIQAAIBAwMBBwMCBgMAAAAAAAECAwARIQQSMQYFEyJBUXGRMmHCBxQVM1JigrEjQoH/xAAaAQEAAwADAAAAAAAAAAAAAAAAAQIDBAUG/8QAKhEAAQMDAgQFBQAAAAAAAAAAAQACAwQRITFBEjJRYSKBobHwBRPB4fH/2gAMAwEAAhEDEQA/APk6k2GT8msrn1PyaxXgU69vZdbcp3Pqfk0XPqfk0qKWS5TufU/JoufU/JpUUslync+p+TRc+p+TSopZLlO59T8mqnYLm75PC+Z/uqVVTsLl/ZfyrKXkKuw5UpeBTpLwKdaqiKKKKKEUUUURFFFFERVXsBCS9gTheLf3epqVV7pTmX2T86yl5Crs1UBeBTpLwKdaqqKKKKKEUUUURFFFFERV7pTmX2T86g1e6U5l9k/OspeQq7NVD08LOQqKWY8BQST7AU5YGW25SLi4uOR6j1FUenNSkRklLhZEiZYgSwvI42EgqDbajM18ZArV7TC94djKU5AQsVW+di7wCbetsmqiRxlLLYG/f5b1GygjC1abKQbEEEeRFjVLsTuldJJXUESKApBO3IJmbwkFQOFF7nkWGfDtnUiTUzyA7g8rsGzkFiQc/apEhMnBbFtfwlsLXh0zvcqrMFtcgXAubAk+WcZ86xliKsVYFWBsQRYg+hFXeytTEmlZC8e+aUb1kaRQsaKdhOxTcGR99hf6BUKTk+Ldn6jfP3zURyOe9wIsBp3+G/oUIsvSHRyOCURmANiVUkA82x52HH2rxq/pe2l02n04hKvMJWncHdZHWyxAjAJUXbzFz7ioUkhYlibsSSSfMnJPzSJ73udcWG3Xp/OyEALODSO/0IzZt4VJz/SPVvsM1a6VGZf8P9vWHbGvR10xgkEawxKBH4ldJRl2wLFmbxbweLDFqz6VNzKTydn+3rPjdJGS4W7b6/P3qrtADlrdPdNS6qaOMK6q4Y7+7JFlUm4PB4tzyamy6Z0tvRlv/UpXPmBeuv6D69/h8Mm9mluVEen3WUebyXN9vpYcn5qR1n27+61byiZpYzmMNjYpz3e3gEHGOea4ENRXO+oSRSRgQgYdnJGu3cDW3hNr5tZzWcFwcrx6f6bl1c8USqwWQn/k2EgAAkkHg4HF+anT6SSP+YjJyPEpGRyM11nQvXX8PSUszyA2EenDWXcTdpCTfbYC2Ob/AGqZ1t1B+71bSrK0kRAMavjuwRmPbwCCORzSKornfUXxPjAhAFnZyd9u47eE2JNwILWfbBByvHsjpaacTWR17qF5sxt4rWso+5Bx7VKmgZPrVluLjcpW49c+Vd70V+pS6HTLHK0k+6TCbsQxAWuCeSTnYMY8q47qDtAzamV2mM92O2Rjyl/Dg8Cx+nypR1FdJWSxzxgRjlPXY7e/lcZR7WBgIOVs9k9LzTiWyOvdwvNmM+K1rKPfy9qlS6dlIDKyk5AZSL+1673or9Sl0OmEcrPPukwm7+TEBYkE8knIQYx5XrjuoO0TNqZHaYz3Y7ZGxdL4weMeQ4pR1Fc+sljnjAjHKc567e/lcZUuawMBBytnS9LzvBqJe7de4CeExsC25rW/8Ga2emYWVpQylTZMMpB/7eRrqemf1OXT6WLTyyyO7B902G/bg4RQD9drbj6Xtm1q5np/UvJJO8jmRztu5YsWN3zc1nSVFdLJO2pjDWg+E5yNOg3BOc+IbWJtwsFuEr//2Q=="/>
          <p:cNvSpPr>
            <a:spLocks noChangeAspect="1" noChangeArrowheads="1"/>
          </p:cNvSpPr>
          <p:nvPr/>
        </p:nvSpPr>
        <p:spPr bwMode="auto">
          <a:xfrm>
            <a:off x="1174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2" name="Slide Number Placeholder 4"/>
          <p:cNvSpPr>
            <a:spLocks noGrp="1"/>
          </p:cNvSpPr>
          <p:nvPr>
            <p:ph type="sldNum" sz="quarter" idx="12"/>
          </p:nvPr>
        </p:nvSpPr>
        <p:spPr>
          <a:xfrm>
            <a:off x="8521821" y="6288907"/>
            <a:ext cx="329956" cy="365125"/>
          </a:xfrm>
        </p:spPr>
        <p:txBody>
          <a:bodyPr/>
          <a:lstStyle/>
          <a:p>
            <a:fld id="{05530B4C-3CF7-F94D-8349-296E2D6C0A14}" type="slidenum">
              <a:rPr lang="en-US" smtClean="0"/>
              <a:t>10</a:t>
            </a:fld>
            <a:endParaRPr lang="en-US" dirty="0"/>
          </a:p>
        </p:txBody>
      </p:sp>
      <p:sp>
        <p:nvSpPr>
          <p:cNvPr id="12" name="Rounded Rectangle 11"/>
          <p:cNvSpPr/>
          <p:nvPr/>
        </p:nvSpPr>
        <p:spPr>
          <a:xfrm>
            <a:off x="241396" y="2811607"/>
            <a:ext cx="1650847" cy="780931"/>
          </a:xfrm>
          <a:prstGeom prst="roundRect">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en-GB" b="1" dirty="0" smtClean="0"/>
              <a:t>Research -led manufacturers</a:t>
            </a:r>
            <a:endParaRPr lang="en-GB" b="1" dirty="0"/>
          </a:p>
        </p:txBody>
      </p:sp>
      <p:sp>
        <p:nvSpPr>
          <p:cNvPr id="27" name="Rounded Rectangle 26"/>
          <p:cNvSpPr/>
          <p:nvPr/>
        </p:nvSpPr>
        <p:spPr>
          <a:xfrm>
            <a:off x="3731926" y="2811607"/>
            <a:ext cx="1650847" cy="780931"/>
          </a:xfrm>
          <a:prstGeom prst="roundRect">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en-GB" b="1" dirty="0" smtClean="0"/>
              <a:t>Parallel distributors</a:t>
            </a:r>
            <a:endParaRPr lang="en-GB" b="1" dirty="0"/>
          </a:p>
        </p:txBody>
      </p:sp>
      <p:sp>
        <p:nvSpPr>
          <p:cNvPr id="28" name="Rounded Rectangle 27"/>
          <p:cNvSpPr/>
          <p:nvPr/>
        </p:nvSpPr>
        <p:spPr>
          <a:xfrm>
            <a:off x="5477191" y="2811607"/>
            <a:ext cx="1650847" cy="780931"/>
          </a:xfrm>
          <a:prstGeom prst="roundRect">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en-GB" b="1" dirty="0" smtClean="0"/>
              <a:t>Wholesalers</a:t>
            </a:r>
            <a:endParaRPr lang="en-GB" b="1" dirty="0"/>
          </a:p>
        </p:txBody>
      </p:sp>
      <p:sp>
        <p:nvSpPr>
          <p:cNvPr id="29" name="Rounded Rectangle 28"/>
          <p:cNvSpPr/>
          <p:nvPr/>
        </p:nvSpPr>
        <p:spPr>
          <a:xfrm>
            <a:off x="7222457" y="2811607"/>
            <a:ext cx="1658615" cy="780931"/>
          </a:xfrm>
          <a:prstGeom prst="roundRect">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en-GB" b="1" dirty="0" smtClean="0"/>
              <a:t>Pharmacies</a:t>
            </a:r>
            <a:endParaRPr lang="en-GB" b="1" dirty="0"/>
          </a:p>
        </p:txBody>
      </p:sp>
      <p:sp>
        <p:nvSpPr>
          <p:cNvPr id="31" name="Rounded Rectangle 30"/>
          <p:cNvSpPr/>
          <p:nvPr/>
        </p:nvSpPr>
        <p:spPr>
          <a:xfrm>
            <a:off x="1986661" y="2811607"/>
            <a:ext cx="1650847" cy="780931"/>
          </a:xfrm>
          <a:prstGeom prst="roundRect">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en-GB" b="1" dirty="0" smtClean="0"/>
              <a:t>Generics manufacturers</a:t>
            </a:r>
            <a:endParaRPr lang="en-GB" b="1" dirty="0"/>
          </a:p>
        </p:txBody>
      </p:sp>
      <p:grpSp>
        <p:nvGrpSpPr>
          <p:cNvPr id="2057" name="Group 2056"/>
          <p:cNvGrpSpPr/>
          <p:nvPr/>
        </p:nvGrpSpPr>
        <p:grpSpPr>
          <a:xfrm>
            <a:off x="1031964" y="2181497"/>
            <a:ext cx="6976410" cy="545389"/>
            <a:chOff x="1031964" y="2181497"/>
            <a:chExt cx="6976410" cy="545389"/>
          </a:xfrm>
        </p:grpSpPr>
        <p:cxnSp>
          <p:nvCxnSpPr>
            <p:cNvPr id="15" name="Straight Connector 14"/>
            <p:cNvCxnSpPr/>
            <p:nvPr/>
          </p:nvCxnSpPr>
          <p:spPr>
            <a:xfrm>
              <a:off x="1031964" y="2416631"/>
              <a:ext cx="697641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557349" y="2181497"/>
              <a:ext cx="0" cy="545389"/>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1058035" y="2389399"/>
              <a:ext cx="0" cy="316789"/>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2847821" y="2410097"/>
              <a:ext cx="0" cy="316789"/>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6317242" y="2410096"/>
              <a:ext cx="0" cy="316789"/>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7982321" y="2410094"/>
              <a:ext cx="0" cy="316789"/>
            </a:xfrm>
            <a:prstGeom prst="line">
              <a:avLst/>
            </a:prstGeom>
            <a:ln w="57150"/>
          </p:spPr>
          <p:style>
            <a:lnRef idx="1">
              <a:schemeClr val="accent1"/>
            </a:lnRef>
            <a:fillRef idx="0">
              <a:schemeClr val="accent1"/>
            </a:fillRef>
            <a:effectRef idx="0">
              <a:schemeClr val="accent1"/>
            </a:effectRef>
            <a:fontRef idx="minor">
              <a:schemeClr val="tx1"/>
            </a:fontRef>
          </p:style>
        </p:cxnSp>
      </p:grpSp>
      <p:sp>
        <p:nvSpPr>
          <p:cNvPr id="4" name="TextBox 3"/>
          <p:cNvSpPr txBox="1"/>
          <p:nvPr/>
        </p:nvSpPr>
        <p:spPr>
          <a:xfrm>
            <a:off x="378585" y="3724274"/>
            <a:ext cx="1358900" cy="461665"/>
          </a:xfrm>
          <a:prstGeom prst="rect">
            <a:avLst/>
          </a:prstGeom>
          <a:noFill/>
        </p:spPr>
        <p:txBody>
          <a:bodyPr wrap="square" rtlCol="0">
            <a:spAutoFit/>
          </a:bodyPr>
          <a:lstStyle/>
          <a:p>
            <a:pPr algn="ctr"/>
            <a:r>
              <a:rPr lang="en-GB" sz="2400" dirty="0" smtClean="0">
                <a:latin typeface="+mn-lt"/>
              </a:rPr>
              <a:t>ABPI</a:t>
            </a:r>
          </a:p>
        </p:txBody>
      </p:sp>
      <p:sp>
        <p:nvSpPr>
          <p:cNvPr id="39" name="TextBox 38"/>
          <p:cNvSpPr txBox="1"/>
          <p:nvPr/>
        </p:nvSpPr>
        <p:spPr>
          <a:xfrm>
            <a:off x="2132634" y="3733798"/>
            <a:ext cx="1358900" cy="461665"/>
          </a:xfrm>
          <a:prstGeom prst="rect">
            <a:avLst/>
          </a:prstGeom>
          <a:noFill/>
        </p:spPr>
        <p:txBody>
          <a:bodyPr wrap="square" rtlCol="0">
            <a:spAutoFit/>
          </a:bodyPr>
          <a:lstStyle/>
          <a:p>
            <a:pPr algn="ctr"/>
            <a:r>
              <a:rPr lang="en-GB" sz="2400" dirty="0" smtClean="0">
                <a:latin typeface="+mn-lt"/>
              </a:rPr>
              <a:t>BGMA</a:t>
            </a:r>
          </a:p>
        </p:txBody>
      </p:sp>
      <p:sp>
        <p:nvSpPr>
          <p:cNvPr id="40" name="TextBox 39"/>
          <p:cNvSpPr txBox="1"/>
          <p:nvPr/>
        </p:nvSpPr>
        <p:spPr>
          <a:xfrm>
            <a:off x="3877899" y="3733798"/>
            <a:ext cx="1358900" cy="461665"/>
          </a:xfrm>
          <a:prstGeom prst="rect">
            <a:avLst/>
          </a:prstGeom>
          <a:noFill/>
        </p:spPr>
        <p:txBody>
          <a:bodyPr wrap="square" rtlCol="0">
            <a:spAutoFit/>
          </a:bodyPr>
          <a:lstStyle/>
          <a:p>
            <a:pPr algn="ctr"/>
            <a:r>
              <a:rPr lang="en-GB" sz="2400" dirty="0" smtClean="0">
                <a:latin typeface="+mn-lt"/>
              </a:rPr>
              <a:t>BAEPD</a:t>
            </a:r>
          </a:p>
        </p:txBody>
      </p:sp>
      <p:sp>
        <p:nvSpPr>
          <p:cNvPr id="41" name="TextBox 40"/>
          <p:cNvSpPr txBox="1"/>
          <p:nvPr/>
        </p:nvSpPr>
        <p:spPr>
          <a:xfrm>
            <a:off x="5637792" y="3724273"/>
            <a:ext cx="1358900" cy="461665"/>
          </a:xfrm>
          <a:prstGeom prst="rect">
            <a:avLst/>
          </a:prstGeom>
          <a:noFill/>
        </p:spPr>
        <p:txBody>
          <a:bodyPr wrap="square" rtlCol="0">
            <a:spAutoFit/>
          </a:bodyPr>
          <a:lstStyle/>
          <a:p>
            <a:pPr algn="ctr"/>
            <a:r>
              <a:rPr lang="en-GB" sz="2400" dirty="0" smtClean="0"/>
              <a:t>HDA</a:t>
            </a:r>
            <a:endParaRPr lang="en-GB" sz="2400" dirty="0" smtClean="0">
              <a:latin typeface="+mn-lt"/>
            </a:endParaRPr>
          </a:p>
        </p:txBody>
      </p:sp>
      <p:sp>
        <p:nvSpPr>
          <p:cNvPr id="42" name="TextBox 41"/>
          <p:cNvSpPr txBox="1"/>
          <p:nvPr/>
        </p:nvSpPr>
        <p:spPr>
          <a:xfrm>
            <a:off x="7372314" y="3733798"/>
            <a:ext cx="1358900" cy="461665"/>
          </a:xfrm>
          <a:prstGeom prst="rect">
            <a:avLst/>
          </a:prstGeom>
          <a:noFill/>
        </p:spPr>
        <p:txBody>
          <a:bodyPr wrap="square" rtlCol="0">
            <a:spAutoFit/>
          </a:bodyPr>
          <a:lstStyle/>
          <a:p>
            <a:pPr algn="ctr"/>
            <a:r>
              <a:rPr lang="en-GB" sz="2400" dirty="0" smtClean="0"/>
              <a:t>NPA/CCA</a:t>
            </a:r>
            <a:endParaRPr lang="en-GB" sz="2400" dirty="0" smtClean="0">
              <a:latin typeface="+mn-lt"/>
            </a:endParaRPr>
          </a:p>
        </p:txBody>
      </p:sp>
      <p:sp>
        <p:nvSpPr>
          <p:cNvPr id="44" name="Rounded Rectangle 43"/>
          <p:cNvSpPr/>
          <p:nvPr/>
        </p:nvSpPr>
        <p:spPr>
          <a:xfrm>
            <a:off x="2349222" y="5392386"/>
            <a:ext cx="1396628" cy="420195"/>
          </a:xfrm>
          <a:prstGeom prst="round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smtClean="0"/>
              <a:t>Wholesalers</a:t>
            </a:r>
            <a:endParaRPr lang="en-GB" sz="2400" b="1" dirty="0"/>
          </a:p>
        </p:txBody>
      </p:sp>
      <p:cxnSp>
        <p:nvCxnSpPr>
          <p:cNvPr id="45" name="Straight Connector 44"/>
          <p:cNvCxnSpPr/>
          <p:nvPr/>
        </p:nvCxnSpPr>
        <p:spPr>
          <a:xfrm>
            <a:off x="1086356" y="5024832"/>
            <a:ext cx="6976410" cy="0"/>
          </a:xfrm>
          <a:prstGeom prst="line">
            <a:avLst/>
          </a:prstGeom>
          <a:ln w="28575">
            <a:prstDash val="solid"/>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4643901" y="4800270"/>
            <a:ext cx="0" cy="545389"/>
          </a:xfrm>
          <a:prstGeom prst="line">
            <a:avLst/>
          </a:prstGeom>
          <a:ln w="28575">
            <a:prstDash val="solid"/>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1100133" y="5016434"/>
            <a:ext cx="0" cy="316789"/>
          </a:xfrm>
          <a:prstGeom prst="line">
            <a:avLst/>
          </a:prstGeom>
          <a:ln w="28575">
            <a:prstDash val="solid"/>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3014425" y="5022315"/>
            <a:ext cx="0" cy="316789"/>
          </a:xfrm>
          <a:prstGeom prst="line">
            <a:avLst/>
          </a:prstGeom>
          <a:ln w="28575">
            <a:prstDash val="solid"/>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6197658" y="5022314"/>
            <a:ext cx="0" cy="316789"/>
          </a:xfrm>
          <a:prstGeom prst="line">
            <a:avLst/>
          </a:prstGeom>
          <a:ln w="28575">
            <a:prstDash val="solid"/>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8047516" y="5018073"/>
            <a:ext cx="0" cy="316789"/>
          </a:xfrm>
          <a:prstGeom prst="line">
            <a:avLst/>
          </a:prstGeom>
          <a:ln w="28575">
            <a:prstDash val="solid"/>
          </a:ln>
        </p:spPr>
        <p:style>
          <a:lnRef idx="1">
            <a:schemeClr val="accent1"/>
          </a:lnRef>
          <a:fillRef idx="0">
            <a:schemeClr val="accent1"/>
          </a:fillRef>
          <a:effectRef idx="0">
            <a:schemeClr val="accent1"/>
          </a:effectRef>
          <a:fontRef idx="minor">
            <a:schemeClr val="tx1"/>
          </a:fontRef>
        </p:style>
      </p:cxnSp>
      <p:sp>
        <p:nvSpPr>
          <p:cNvPr id="64" name="Rounded Rectangle 63"/>
          <p:cNvSpPr/>
          <p:nvPr/>
        </p:nvSpPr>
        <p:spPr>
          <a:xfrm>
            <a:off x="3957881" y="5392386"/>
            <a:ext cx="1372040" cy="420195"/>
          </a:xfrm>
          <a:prstGeom prst="round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smtClean="0"/>
              <a:t>Pharmacies</a:t>
            </a:r>
            <a:endParaRPr lang="en-GB" sz="2400" b="1" dirty="0"/>
          </a:p>
        </p:txBody>
      </p:sp>
      <p:sp>
        <p:nvSpPr>
          <p:cNvPr id="65" name="Rounded Rectangle 64"/>
          <p:cNvSpPr/>
          <p:nvPr/>
        </p:nvSpPr>
        <p:spPr>
          <a:xfrm>
            <a:off x="5628583" y="5392386"/>
            <a:ext cx="1151356" cy="420195"/>
          </a:xfrm>
          <a:prstGeom prst="round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smtClean="0"/>
              <a:t>Hospitals</a:t>
            </a:r>
            <a:endParaRPr lang="en-GB" sz="2400" b="1" dirty="0"/>
          </a:p>
        </p:txBody>
      </p:sp>
      <p:sp>
        <p:nvSpPr>
          <p:cNvPr id="66" name="Rounded Rectangle 65"/>
          <p:cNvSpPr/>
          <p:nvPr/>
        </p:nvSpPr>
        <p:spPr>
          <a:xfrm>
            <a:off x="378584" y="5392386"/>
            <a:ext cx="1745266" cy="420195"/>
          </a:xfrm>
          <a:prstGeom prst="round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smtClean="0"/>
              <a:t>Manufacturers</a:t>
            </a:r>
            <a:endParaRPr lang="en-GB" sz="2400" b="1" dirty="0"/>
          </a:p>
        </p:txBody>
      </p:sp>
      <p:sp>
        <p:nvSpPr>
          <p:cNvPr id="67" name="Rounded Rectangle 66"/>
          <p:cNvSpPr/>
          <p:nvPr/>
        </p:nvSpPr>
        <p:spPr>
          <a:xfrm>
            <a:off x="6996692" y="5392386"/>
            <a:ext cx="1630561" cy="420195"/>
          </a:xfrm>
          <a:prstGeom prst="round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smtClean="0"/>
              <a:t>GP surgeries</a:t>
            </a:r>
            <a:endParaRPr lang="en-GB" sz="2400" b="1" dirty="0"/>
          </a:p>
        </p:txBody>
      </p:sp>
      <p:sp>
        <p:nvSpPr>
          <p:cNvPr id="68" name="Rounded Rectangle 67"/>
          <p:cNvSpPr/>
          <p:nvPr/>
        </p:nvSpPr>
        <p:spPr>
          <a:xfrm>
            <a:off x="1958086" y="4295775"/>
            <a:ext cx="5372099" cy="471188"/>
          </a:xfrm>
          <a:prstGeom prst="round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000" b="1" dirty="0" smtClean="0"/>
              <a:t>National Medicines Verification System</a:t>
            </a:r>
            <a:endParaRPr lang="en-GB" sz="2800" b="1" dirty="0"/>
          </a:p>
        </p:txBody>
      </p:sp>
      <p:pic>
        <p:nvPicPr>
          <p:cNvPr id="1026" name="Picture 2" descr="http://www.abpi.org.uk/media-centre/newsreleases/2017/PublishingImages/Pages/Medicines-manufacturing-can-be-high-growth-sector-for-UK-economy-of-the-future/SecurMed%20UK%20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157" y="963655"/>
            <a:ext cx="2854384" cy="10248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21541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1964" y="188640"/>
            <a:ext cx="7819813" cy="582069"/>
          </a:xfrm>
        </p:spPr>
        <p:txBody>
          <a:bodyPr>
            <a:normAutofit/>
          </a:bodyPr>
          <a:lstStyle/>
          <a:p>
            <a:r>
              <a:rPr lang="en-GB" dirty="0" smtClean="0"/>
              <a:t>UK FMD Working Group for Community Pharmacy</a:t>
            </a:r>
            <a:endParaRPr lang="en-GB" dirty="0"/>
          </a:p>
        </p:txBody>
      </p:sp>
      <p:sp>
        <p:nvSpPr>
          <p:cNvPr id="11" name="AutoShape 8" descr="data:image/jpeg;base64,/9j/4AAQSkZJRgABAQAAAQABAAD/2wCEAAkGBhMSEBQTEhQWFBIVGBoZGRYVERoXHBoZJR4dHSAWHh4bICYqIxkvHRgnITsgJCcyOCwsHCc9NjArNSYtLDUBCQoKDQsNGQ8OGTUkHiQ1KTU1NS81NTY1NTU1NTU1NS0yMzU0NTA0NTU1NTQ1NTE1NTYpLjUuNDU1NTU1NS40Nf/AABEIAFAATQMBIgACEQEDEQH/xAAbAAADAAMBAQAAAAAAAAAAAAAAAQUCBAYDB//EADIQAAIBAwMBBwMCBgMAAAAAAAECAwARIQQSMQYFEyJBUXGRMmHCBxQVM1JigrEjQoH/xAAaAQEAAwADAAAAAAAAAAAAAAAAAQIDBAUG/8QAKhEAAQMDAgQFBQAAAAAAAAAAAQACAwQRITFBEjJRYSKBobHwBRPB4fH/2gAMAwEAAhEDEQA/APk6k2GT8msrn1PyaxXgU69vZdbcp3Pqfk0XPqfk0qKWS5TufU/JoufU/JpUUslync+p+TRc+p+TSopZLlO59T8mqnYLm75PC+Z/uqVVTsLl/ZfyrKXkKuw5UpeBTpLwKdaqiKKKKKEUUUURFFFFERVXsBCS9gTheLf3epqVV7pTmX2T86yl5Crs1UBeBTpLwKdaqqKKKKKEUUUURFFFFERV7pTmX2T86g1e6U5l9k/OspeQq7NVD08LOQqKWY8BQST7AU5YGW25SLi4uOR6j1FUenNSkRklLhZEiZYgSwvI42EgqDbajM18ZArV7TC94djKU5AQsVW+di7wCbetsmqiRxlLLYG/f5b1GygjC1abKQbEEEeRFjVLsTuldJJXUESKApBO3IJmbwkFQOFF7nkWGfDtnUiTUzyA7g8rsGzkFiQc/apEhMnBbFtfwlsLXh0zvcqrMFtcgXAubAk+WcZ86xliKsVYFWBsQRYg+hFXeytTEmlZC8e+aUb1kaRQsaKdhOxTcGR99hf6BUKTk+Ldn6jfP3zURyOe9wIsBp3+G/oUIsvSHRyOCURmANiVUkA82x52HH2rxq/pe2l02n04hKvMJWncHdZHWyxAjAJUXbzFz7ioUkhYlibsSSSfMnJPzSJ73udcWG3Xp/OyEALODSO/0IzZt4VJz/SPVvsM1a6VGZf8P9vWHbGvR10xgkEawxKBH4ldJRl2wLFmbxbweLDFqz6VNzKTydn+3rPjdJGS4W7b6/P3qrtADlrdPdNS6qaOMK6q4Y7+7JFlUm4PB4tzyamy6Z0tvRlv/UpXPmBeuv6D69/h8Mm9mluVEen3WUebyXN9vpYcn5qR1n27+61byiZpYzmMNjYpz3e3gEHGOea4ENRXO+oSRSRgQgYdnJGu3cDW3hNr5tZzWcFwcrx6f6bl1c8USqwWQn/k2EgAAkkHg4HF+anT6SSP+YjJyPEpGRyM11nQvXX8PSUszyA2EenDWXcTdpCTfbYC2Ob/AGqZ1t1B+71bSrK0kRAMavjuwRmPbwCCORzSKornfUXxPjAhAFnZyd9u47eE2JNwILWfbBByvHsjpaacTWR17qF5sxt4rWso+5Bx7VKmgZPrVluLjcpW49c+Vd70V+pS6HTLHK0k+6TCbsQxAWuCeSTnYMY8q47qDtAzamV2mM92O2Rjyl/Dg8Cx+nypR1FdJWSxzxgRjlPXY7e/lcZR7WBgIOVs9k9LzTiWyOvdwvNmM+K1rKPfy9qlS6dlIDKyk5AZSL+1673or9Sl0OmEcrPPukwm7+TEBYkE8knIQYx5XrjuoO0TNqZHaYz3Y7ZGxdL4weMeQ4pR1Fc+sljnjAjHKc567e/lcZUuawMBBytnS9LzvBqJe7de4CeExsC25rW/8Ga2emYWVpQylTZMMpB/7eRrqemf1OXT6WLTyyyO7B902G/bg4RQD9drbj6Xtm1q5np/UvJJO8jmRztu5YsWN3zc1nSVFdLJO2pjDWg+E5yNOg3BOc+IbWJtwsFuEr//2Q=="/>
          <p:cNvSpPr>
            <a:spLocks noChangeAspect="1" noChangeArrowheads="1"/>
          </p:cNvSpPr>
          <p:nvPr/>
        </p:nvSpPr>
        <p:spPr bwMode="auto">
          <a:xfrm>
            <a:off x="1174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2" name="Slide Number Placeholder 4"/>
          <p:cNvSpPr>
            <a:spLocks noGrp="1"/>
          </p:cNvSpPr>
          <p:nvPr>
            <p:ph type="sldNum" sz="quarter" idx="12"/>
          </p:nvPr>
        </p:nvSpPr>
        <p:spPr>
          <a:xfrm>
            <a:off x="8521821" y="6288907"/>
            <a:ext cx="329956" cy="365125"/>
          </a:xfrm>
        </p:spPr>
        <p:txBody>
          <a:bodyPr/>
          <a:lstStyle/>
          <a:p>
            <a:fld id="{05530B4C-3CF7-F94D-8349-296E2D6C0A14}" type="slidenum">
              <a:rPr lang="en-US" smtClean="0"/>
              <a:t>11</a:t>
            </a:fld>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5748" y="1215386"/>
            <a:ext cx="3709802" cy="983827"/>
          </a:xfrm>
          <a:prstGeom prst="rect">
            <a:avLst/>
          </a:prstGeom>
        </p:spPr>
      </p:pic>
      <p:sp>
        <p:nvSpPr>
          <p:cNvPr id="20" name="Rounded Rectangle 19"/>
          <p:cNvSpPr/>
          <p:nvPr/>
        </p:nvSpPr>
        <p:spPr>
          <a:xfrm>
            <a:off x="369833" y="2423813"/>
            <a:ext cx="3986859" cy="471188"/>
          </a:xfrm>
          <a:prstGeom prst="round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000" b="1" dirty="0" smtClean="0"/>
              <a:t>Pharmacy contractor associations</a:t>
            </a:r>
            <a:endParaRPr lang="en-GB" sz="2800" b="1" dirty="0"/>
          </a:p>
        </p:txBody>
      </p:sp>
      <p:sp>
        <p:nvSpPr>
          <p:cNvPr id="21" name="Rounded Rectangle 20"/>
          <p:cNvSpPr/>
          <p:nvPr/>
        </p:nvSpPr>
        <p:spPr>
          <a:xfrm>
            <a:off x="4534962" y="2423813"/>
            <a:ext cx="3986859" cy="471188"/>
          </a:xfrm>
          <a:prstGeom prst="round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000" b="1" dirty="0" smtClean="0"/>
              <a:t>Pharmacy negotiating bodies</a:t>
            </a:r>
            <a:endParaRPr lang="en-GB" sz="2800" b="1" dirty="0"/>
          </a:p>
        </p:txBody>
      </p:sp>
      <p:sp>
        <p:nvSpPr>
          <p:cNvPr id="22" name="TextBox 21"/>
          <p:cNvSpPr txBox="1"/>
          <p:nvPr/>
        </p:nvSpPr>
        <p:spPr>
          <a:xfrm>
            <a:off x="459324" y="2933697"/>
            <a:ext cx="1358900" cy="461665"/>
          </a:xfrm>
          <a:prstGeom prst="rect">
            <a:avLst/>
          </a:prstGeom>
          <a:noFill/>
        </p:spPr>
        <p:txBody>
          <a:bodyPr wrap="square" rtlCol="0">
            <a:spAutoFit/>
          </a:bodyPr>
          <a:lstStyle/>
          <a:p>
            <a:pPr algn="ctr"/>
            <a:r>
              <a:rPr lang="en-GB" sz="2400" dirty="0" smtClean="0">
                <a:latin typeface="+mn-lt"/>
              </a:rPr>
              <a:t>NPA</a:t>
            </a:r>
          </a:p>
        </p:txBody>
      </p:sp>
      <p:sp>
        <p:nvSpPr>
          <p:cNvPr id="23" name="TextBox 22"/>
          <p:cNvSpPr txBox="1"/>
          <p:nvPr/>
        </p:nvSpPr>
        <p:spPr>
          <a:xfrm>
            <a:off x="2682525" y="2933695"/>
            <a:ext cx="1358900" cy="461665"/>
          </a:xfrm>
          <a:prstGeom prst="rect">
            <a:avLst/>
          </a:prstGeom>
          <a:noFill/>
        </p:spPr>
        <p:txBody>
          <a:bodyPr wrap="square" rtlCol="0">
            <a:spAutoFit/>
          </a:bodyPr>
          <a:lstStyle/>
          <a:p>
            <a:pPr algn="ctr"/>
            <a:r>
              <a:rPr lang="en-GB" sz="2400" dirty="0" smtClean="0">
                <a:latin typeface="+mn-lt"/>
              </a:rPr>
              <a:t>CCA</a:t>
            </a:r>
          </a:p>
        </p:txBody>
      </p:sp>
      <p:sp>
        <p:nvSpPr>
          <p:cNvPr id="24" name="TextBox 23"/>
          <p:cNvSpPr txBox="1"/>
          <p:nvPr/>
        </p:nvSpPr>
        <p:spPr>
          <a:xfrm>
            <a:off x="1570925" y="2933696"/>
            <a:ext cx="1358900" cy="461665"/>
          </a:xfrm>
          <a:prstGeom prst="rect">
            <a:avLst/>
          </a:prstGeom>
          <a:noFill/>
        </p:spPr>
        <p:txBody>
          <a:bodyPr wrap="square" rtlCol="0">
            <a:spAutoFit/>
          </a:bodyPr>
          <a:lstStyle/>
          <a:p>
            <a:pPr algn="ctr"/>
            <a:r>
              <a:rPr lang="en-GB" sz="2400" dirty="0" smtClean="0">
                <a:latin typeface="+mn-lt"/>
              </a:rPr>
              <a:t>AIM</a:t>
            </a:r>
            <a:endParaRPr lang="en-GB" sz="2400" dirty="0" smtClean="0">
              <a:latin typeface="+mn-lt"/>
            </a:endParaRPr>
          </a:p>
        </p:txBody>
      </p:sp>
      <p:sp>
        <p:nvSpPr>
          <p:cNvPr id="25" name="TextBox 24"/>
          <p:cNvSpPr txBox="1"/>
          <p:nvPr/>
        </p:nvSpPr>
        <p:spPr>
          <a:xfrm>
            <a:off x="4534962" y="2933694"/>
            <a:ext cx="1358900" cy="461665"/>
          </a:xfrm>
          <a:prstGeom prst="rect">
            <a:avLst/>
          </a:prstGeom>
          <a:noFill/>
        </p:spPr>
        <p:txBody>
          <a:bodyPr wrap="square" rtlCol="0">
            <a:spAutoFit/>
          </a:bodyPr>
          <a:lstStyle/>
          <a:p>
            <a:pPr algn="ctr"/>
            <a:r>
              <a:rPr lang="en-GB" sz="2400" dirty="0" smtClean="0">
                <a:latin typeface="+mn-lt"/>
              </a:rPr>
              <a:t>PSNC</a:t>
            </a:r>
          </a:p>
        </p:txBody>
      </p:sp>
      <p:sp>
        <p:nvSpPr>
          <p:cNvPr id="26" name="TextBox 25"/>
          <p:cNvSpPr txBox="1"/>
          <p:nvPr/>
        </p:nvSpPr>
        <p:spPr>
          <a:xfrm>
            <a:off x="7162921" y="2933694"/>
            <a:ext cx="1358900" cy="461665"/>
          </a:xfrm>
          <a:prstGeom prst="rect">
            <a:avLst/>
          </a:prstGeom>
          <a:noFill/>
        </p:spPr>
        <p:txBody>
          <a:bodyPr wrap="square" rtlCol="0">
            <a:spAutoFit/>
          </a:bodyPr>
          <a:lstStyle/>
          <a:p>
            <a:pPr algn="ctr"/>
            <a:r>
              <a:rPr lang="en-GB" sz="2400" dirty="0" smtClean="0">
                <a:latin typeface="+mn-lt"/>
              </a:rPr>
              <a:t>CPW</a:t>
            </a:r>
          </a:p>
        </p:txBody>
      </p:sp>
      <p:sp>
        <p:nvSpPr>
          <p:cNvPr id="27" name="TextBox 26"/>
          <p:cNvSpPr txBox="1"/>
          <p:nvPr/>
        </p:nvSpPr>
        <p:spPr>
          <a:xfrm>
            <a:off x="6286934" y="2933694"/>
            <a:ext cx="1358900" cy="461665"/>
          </a:xfrm>
          <a:prstGeom prst="rect">
            <a:avLst/>
          </a:prstGeom>
          <a:noFill/>
        </p:spPr>
        <p:txBody>
          <a:bodyPr wrap="square" rtlCol="0">
            <a:spAutoFit/>
          </a:bodyPr>
          <a:lstStyle/>
          <a:p>
            <a:pPr algn="ctr"/>
            <a:r>
              <a:rPr lang="en-GB" sz="2400" dirty="0" smtClean="0">
                <a:latin typeface="+mn-lt"/>
              </a:rPr>
              <a:t>CPS</a:t>
            </a:r>
          </a:p>
        </p:txBody>
      </p:sp>
      <p:sp>
        <p:nvSpPr>
          <p:cNvPr id="28" name="TextBox 27"/>
          <p:cNvSpPr txBox="1"/>
          <p:nvPr/>
        </p:nvSpPr>
        <p:spPr>
          <a:xfrm>
            <a:off x="5410948" y="2933694"/>
            <a:ext cx="1358900" cy="461665"/>
          </a:xfrm>
          <a:prstGeom prst="rect">
            <a:avLst/>
          </a:prstGeom>
          <a:noFill/>
        </p:spPr>
        <p:txBody>
          <a:bodyPr wrap="square" rtlCol="0">
            <a:spAutoFit/>
          </a:bodyPr>
          <a:lstStyle/>
          <a:p>
            <a:pPr algn="ctr"/>
            <a:r>
              <a:rPr lang="en-GB" sz="2400" dirty="0" smtClean="0">
                <a:latin typeface="+mn-lt"/>
              </a:rPr>
              <a:t>CPNI</a:t>
            </a:r>
          </a:p>
        </p:txBody>
      </p:sp>
      <p:sp>
        <p:nvSpPr>
          <p:cNvPr id="6" name="TextBox 5"/>
          <p:cNvSpPr txBox="1"/>
          <p:nvPr/>
        </p:nvSpPr>
        <p:spPr>
          <a:xfrm>
            <a:off x="762000" y="3657600"/>
            <a:ext cx="7381875" cy="1569660"/>
          </a:xfrm>
          <a:prstGeom prst="rect">
            <a:avLst/>
          </a:prstGeom>
          <a:noFill/>
        </p:spPr>
        <p:txBody>
          <a:bodyPr wrap="square" rtlCol="0">
            <a:spAutoFit/>
          </a:bodyPr>
          <a:lstStyle/>
          <a:p>
            <a:pPr marL="342900" indent="-342900">
              <a:buFont typeface="Arial" panose="020B0604020202020204" pitchFamily="34" charset="0"/>
              <a:buChar char="•"/>
            </a:pPr>
            <a:r>
              <a:rPr lang="en-GB" sz="2400" dirty="0" smtClean="0">
                <a:latin typeface="+mn-lt"/>
              </a:rPr>
              <a:t>Representing contractors’ interests to DH/MHRA</a:t>
            </a:r>
          </a:p>
          <a:p>
            <a:pPr marL="342900" indent="-342900">
              <a:buFont typeface="Arial" panose="020B0604020202020204" pitchFamily="34" charset="0"/>
              <a:buChar char="•"/>
            </a:pPr>
            <a:r>
              <a:rPr lang="en-GB" sz="2400" dirty="0" smtClean="0"/>
              <a:t>Process mapping and options development</a:t>
            </a:r>
          </a:p>
          <a:p>
            <a:pPr marL="342900" indent="-342900">
              <a:buFont typeface="Arial" panose="020B0604020202020204" pitchFamily="34" charset="0"/>
              <a:buChar char="•"/>
            </a:pPr>
            <a:r>
              <a:rPr lang="en-GB" sz="2400" dirty="0" smtClean="0">
                <a:latin typeface="+mn-lt"/>
              </a:rPr>
              <a:t>Establishing </a:t>
            </a:r>
            <a:r>
              <a:rPr lang="en-GB" sz="2400" b="1" dirty="0" smtClean="0">
                <a:latin typeface="+mn-lt"/>
              </a:rPr>
              <a:t>FMD Source</a:t>
            </a:r>
            <a:r>
              <a:rPr lang="en-GB" sz="2400" dirty="0" smtClean="0">
                <a:latin typeface="+mn-lt"/>
              </a:rPr>
              <a:t> as trusted FMD resource</a:t>
            </a:r>
          </a:p>
          <a:p>
            <a:pPr marL="342900" indent="-342900">
              <a:buFont typeface="Arial" panose="020B0604020202020204" pitchFamily="34" charset="0"/>
              <a:buChar char="•"/>
            </a:pPr>
            <a:r>
              <a:rPr lang="en-GB" sz="2400" dirty="0" smtClean="0"/>
              <a:t>Bringing suppliers and IT providers together</a:t>
            </a:r>
            <a:endParaRPr lang="en-GB" sz="2400" dirty="0" smtClean="0">
              <a:latin typeface="+mn-lt"/>
            </a:endParaRPr>
          </a:p>
        </p:txBody>
      </p:sp>
    </p:spTree>
    <p:extLst>
      <p:ext uri="{BB962C8B-B14F-4D97-AF65-F5344CB8AC3E}">
        <p14:creationId xmlns:p14="http://schemas.microsoft.com/office/powerpoint/2010/main" val="22833044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1964" y="188640"/>
            <a:ext cx="7819813" cy="582069"/>
          </a:xfrm>
        </p:spPr>
        <p:txBody>
          <a:bodyPr>
            <a:normAutofit/>
          </a:bodyPr>
          <a:lstStyle/>
          <a:p>
            <a:r>
              <a:rPr lang="en-GB" dirty="0" smtClean="0"/>
              <a:t>FMD Implementation Advisory Board</a:t>
            </a:r>
            <a:endParaRPr lang="en-GB" dirty="0"/>
          </a:p>
        </p:txBody>
      </p:sp>
      <p:sp>
        <p:nvSpPr>
          <p:cNvPr id="11" name="AutoShape 8" descr="data:image/jpeg;base64,/9j/4AAQSkZJRgABAQAAAQABAAD/2wCEAAkGBhMSEBQTEhQWFBIVGBoZGRYVERoXHBoZJR4dHSAWHh4bICYqIxkvHRgnITsgJCcyOCwsHCc9NjArNSYtLDUBCQoKDQsNGQ8OGTUkHiQ1KTU1NS81NTY1NTU1NTU1NS0yMzU0NTA0NTU1NTQ1NTE1NTYpLjUuNDU1NTU1NS40Nf/AABEIAFAATQMBIgACEQEDEQH/xAAbAAADAAMBAQAAAAAAAAAAAAAAAQUCBAYDB//EADIQAAIBAwMBBwMCBgMAAAAAAAECAwARIQQSMQYFEyJBUXGRMmHCBxQVM1JigrEjQoH/xAAaAQEAAwADAAAAAAAAAAAAAAAAAQIDBAUG/8QAKhEAAQMDAgQFBQAAAAAAAAAAAQACAwQRITFBEjJRYSKBobHwBRPB4fH/2gAMAwEAAhEDEQA/APk6k2GT8msrn1PyaxXgU69vZdbcp3Pqfk0XPqfk0qKWS5TufU/JoufU/JpUUslync+p+TRc+p+TSopZLlO59T8mqnYLm75PC+Z/uqVVTsLl/ZfyrKXkKuw5UpeBTpLwKdaqiKKKKKEUUUURFFFFERVXsBCS9gTheLf3epqVV7pTmX2T86yl5Crs1UBeBTpLwKdaqqKKKKKEUUUURFFFFERV7pTmX2T86g1e6U5l9k/OspeQq7NVD08LOQqKWY8BQST7AU5YGW25SLi4uOR6j1FUenNSkRklLhZEiZYgSwvI42EgqDbajM18ZArV7TC94djKU5AQsVW+di7wCbetsmqiRxlLLYG/f5b1GygjC1abKQbEEEeRFjVLsTuldJJXUESKApBO3IJmbwkFQOFF7nkWGfDtnUiTUzyA7g8rsGzkFiQc/apEhMnBbFtfwlsLXh0zvcqrMFtcgXAubAk+WcZ86xliKsVYFWBsQRYg+hFXeytTEmlZC8e+aUb1kaRQsaKdhOxTcGR99hf6BUKTk+Ldn6jfP3zURyOe9wIsBp3+G/oUIsvSHRyOCURmANiVUkA82x52HH2rxq/pe2l02n04hKvMJWncHdZHWyxAjAJUXbzFz7ioUkhYlibsSSSfMnJPzSJ73udcWG3Xp/OyEALODSO/0IzZt4VJz/SPVvsM1a6VGZf8P9vWHbGvR10xgkEawxKBH4ldJRl2wLFmbxbweLDFqz6VNzKTydn+3rPjdJGS4W7b6/P3qrtADlrdPdNS6qaOMK6q4Y7+7JFlUm4PB4tzyamy6Z0tvRlv/UpXPmBeuv6D69/h8Mm9mluVEen3WUebyXN9vpYcn5qR1n27+61byiZpYzmMNjYpz3e3gEHGOea4ENRXO+oSRSRgQgYdnJGu3cDW3hNr5tZzWcFwcrx6f6bl1c8USqwWQn/k2EgAAkkHg4HF+anT6SSP+YjJyPEpGRyM11nQvXX8PSUszyA2EenDWXcTdpCTfbYC2Ob/AGqZ1t1B+71bSrK0kRAMavjuwRmPbwCCORzSKornfUXxPjAhAFnZyd9u47eE2JNwILWfbBByvHsjpaacTWR17qF5sxt4rWso+5Bx7VKmgZPrVluLjcpW49c+Vd70V+pS6HTLHK0k+6TCbsQxAWuCeSTnYMY8q47qDtAzamV2mM92O2Rjyl/Dg8Cx+nypR1FdJWSxzxgRjlPXY7e/lcZR7WBgIOVs9k9LzTiWyOvdwvNmM+K1rKPfy9qlS6dlIDKyk5AZSL+1673or9Sl0OmEcrPPukwm7+TEBYkE8knIQYx5XrjuoO0TNqZHaYz3Y7ZGxdL4weMeQ4pR1Fc+sljnjAjHKc567e/lcZUuawMBBytnS9LzvBqJe7de4CeExsC25rW/8Ga2emYWVpQylTZMMpB/7eRrqemf1OXT6WLTyyyO7B902G/bg4RQD9drbj6Xtm1q5np/UvJJO8jmRztu5YsWN3zc1nSVFdLJO2pjDWg+E5yNOg3BOc+IbWJtwsFuEr//2Q=="/>
          <p:cNvSpPr>
            <a:spLocks noChangeAspect="1" noChangeArrowheads="1"/>
          </p:cNvSpPr>
          <p:nvPr/>
        </p:nvSpPr>
        <p:spPr bwMode="auto">
          <a:xfrm>
            <a:off x="1174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2" name="Slide Number Placeholder 4"/>
          <p:cNvSpPr>
            <a:spLocks noGrp="1"/>
          </p:cNvSpPr>
          <p:nvPr>
            <p:ph type="sldNum" sz="quarter" idx="12"/>
          </p:nvPr>
        </p:nvSpPr>
        <p:spPr>
          <a:xfrm>
            <a:off x="8521821" y="6288907"/>
            <a:ext cx="329956" cy="365125"/>
          </a:xfrm>
        </p:spPr>
        <p:txBody>
          <a:bodyPr/>
          <a:lstStyle/>
          <a:p>
            <a:fld id="{05530B4C-3CF7-F94D-8349-296E2D6C0A14}" type="slidenum">
              <a:rPr lang="en-US" smtClean="0"/>
              <a:t>12</a:t>
            </a:fld>
            <a:endParaRPr lang="en-US" dirty="0"/>
          </a:p>
        </p:txBody>
      </p:sp>
      <p:sp>
        <p:nvSpPr>
          <p:cNvPr id="20" name="Rounded Rectangle 19"/>
          <p:cNvSpPr/>
          <p:nvPr/>
        </p:nvSpPr>
        <p:spPr>
          <a:xfrm>
            <a:off x="3477653" y="1102369"/>
            <a:ext cx="2179168" cy="471188"/>
          </a:xfrm>
          <a:prstGeom prst="round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000" b="1" dirty="0" smtClean="0"/>
              <a:t>Health Ministers</a:t>
            </a:r>
            <a:endParaRPr lang="en-GB" sz="2800" b="1" dirty="0"/>
          </a:p>
        </p:txBody>
      </p:sp>
      <p:sp>
        <p:nvSpPr>
          <p:cNvPr id="21" name="Rounded Rectangle 20"/>
          <p:cNvSpPr/>
          <p:nvPr/>
        </p:nvSpPr>
        <p:spPr>
          <a:xfrm>
            <a:off x="695325" y="1894876"/>
            <a:ext cx="7759821" cy="471188"/>
          </a:xfrm>
          <a:prstGeom prst="round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000" b="1" dirty="0" smtClean="0"/>
              <a:t>FMD Implementation </a:t>
            </a:r>
            <a:r>
              <a:rPr lang="en-GB" sz="2000" b="1" dirty="0" smtClean="0"/>
              <a:t>Ministerial Advisory </a:t>
            </a:r>
            <a:r>
              <a:rPr lang="en-GB" sz="2000" b="1" dirty="0" smtClean="0"/>
              <a:t>Board</a:t>
            </a:r>
            <a:endParaRPr lang="en-GB" sz="2800" b="1" dirty="0"/>
          </a:p>
        </p:txBody>
      </p:sp>
      <p:sp>
        <p:nvSpPr>
          <p:cNvPr id="22" name="TextBox 21"/>
          <p:cNvSpPr txBox="1"/>
          <p:nvPr/>
        </p:nvSpPr>
        <p:spPr>
          <a:xfrm>
            <a:off x="806189" y="2487375"/>
            <a:ext cx="1196886" cy="369332"/>
          </a:xfrm>
          <a:prstGeom prst="rect">
            <a:avLst/>
          </a:prstGeom>
          <a:noFill/>
        </p:spPr>
        <p:txBody>
          <a:bodyPr wrap="square" rtlCol="0">
            <a:spAutoFit/>
          </a:bodyPr>
          <a:lstStyle/>
          <a:p>
            <a:pPr algn="ctr"/>
            <a:r>
              <a:rPr lang="en-GB" b="1" dirty="0" smtClean="0">
                <a:latin typeface="+mn-lt"/>
              </a:rPr>
              <a:t>Pharmacy</a:t>
            </a:r>
          </a:p>
        </p:txBody>
      </p:sp>
      <p:sp>
        <p:nvSpPr>
          <p:cNvPr id="6" name="TextBox 5"/>
          <p:cNvSpPr txBox="1"/>
          <p:nvPr/>
        </p:nvSpPr>
        <p:spPr>
          <a:xfrm>
            <a:off x="743978" y="4133850"/>
            <a:ext cx="8107799" cy="1569660"/>
          </a:xfrm>
          <a:prstGeom prst="rect">
            <a:avLst/>
          </a:prstGeom>
          <a:noFill/>
        </p:spPr>
        <p:txBody>
          <a:bodyPr wrap="square" rtlCol="0">
            <a:spAutoFit/>
          </a:bodyPr>
          <a:lstStyle/>
          <a:p>
            <a:pPr marL="342900" indent="-342900">
              <a:buFont typeface="Arial" panose="020B0604020202020204" pitchFamily="34" charset="0"/>
              <a:buChar char="•"/>
            </a:pPr>
            <a:r>
              <a:rPr lang="en-GB" sz="2400" dirty="0" smtClean="0">
                <a:latin typeface="+mn-lt"/>
              </a:rPr>
              <a:t>Established by DH/MHRA to advise Health Ministers</a:t>
            </a:r>
          </a:p>
          <a:p>
            <a:pPr marL="342900" indent="-342900">
              <a:buFont typeface="Arial" panose="020B0604020202020204" pitchFamily="34" charset="0"/>
              <a:buChar char="•"/>
            </a:pPr>
            <a:r>
              <a:rPr lang="en-GB" sz="2400" dirty="0" smtClean="0"/>
              <a:t>Brings together all those involved with </a:t>
            </a:r>
            <a:r>
              <a:rPr lang="en-GB" sz="2400" dirty="0" err="1" smtClean="0"/>
              <a:t>implmenting</a:t>
            </a:r>
            <a:r>
              <a:rPr lang="en-GB" sz="2400" dirty="0" smtClean="0"/>
              <a:t> FMD</a:t>
            </a:r>
          </a:p>
          <a:p>
            <a:pPr marL="342900" indent="-342900">
              <a:buFont typeface="Arial" panose="020B0604020202020204" pitchFamily="34" charset="0"/>
              <a:buChar char="•"/>
            </a:pPr>
            <a:r>
              <a:rPr lang="en-GB" sz="2400" dirty="0" smtClean="0">
                <a:latin typeface="+mn-lt"/>
              </a:rPr>
              <a:t>Many working groups established</a:t>
            </a:r>
          </a:p>
          <a:p>
            <a:pPr marL="342900" indent="-342900">
              <a:buFont typeface="Arial" panose="020B0604020202020204" pitchFamily="34" charset="0"/>
              <a:buChar char="•"/>
            </a:pPr>
            <a:r>
              <a:rPr lang="en-GB" sz="2400" dirty="0" smtClean="0"/>
              <a:t>Leading to Impact Assessment and formal consultation</a:t>
            </a:r>
            <a:endParaRPr lang="en-GB" sz="2400" dirty="0" smtClean="0">
              <a:latin typeface="+mn-lt"/>
            </a:endParaRPr>
          </a:p>
        </p:txBody>
      </p:sp>
      <p:cxnSp>
        <p:nvCxnSpPr>
          <p:cNvPr id="16" name="Straight Connector 15"/>
          <p:cNvCxnSpPr/>
          <p:nvPr/>
        </p:nvCxnSpPr>
        <p:spPr>
          <a:xfrm>
            <a:off x="4567237" y="1573557"/>
            <a:ext cx="0" cy="316789"/>
          </a:xfrm>
          <a:prstGeom prst="line">
            <a:avLst/>
          </a:prstGeom>
          <a:ln w="28575">
            <a:prstDash val="solid"/>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527075" y="3148112"/>
            <a:ext cx="1559746" cy="369332"/>
          </a:xfrm>
          <a:prstGeom prst="rect">
            <a:avLst/>
          </a:prstGeom>
          <a:noFill/>
        </p:spPr>
        <p:txBody>
          <a:bodyPr wrap="square" rtlCol="0">
            <a:spAutoFit/>
          </a:bodyPr>
          <a:lstStyle/>
          <a:p>
            <a:pPr algn="ctr"/>
            <a:r>
              <a:rPr lang="en-GB" b="1" dirty="0" smtClean="0">
                <a:latin typeface="+mn-lt"/>
              </a:rPr>
              <a:t>Distributors</a:t>
            </a:r>
          </a:p>
        </p:txBody>
      </p:sp>
      <p:sp>
        <p:nvSpPr>
          <p:cNvPr id="18" name="TextBox 17"/>
          <p:cNvSpPr txBox="1"/>
          <p:nvPr/>
        </p:nvSpPr>
        <p:spPr>
          <a:xfrm>
            <a:off x="2036546" y="2443243"/>
            <a:ext cx="1196886" cy="369332"/>
          </a:xfrm>
          <a:prstGeom prst="rect">
            <a:avLst/>
          </a:prstGeom>
          <a:noFill/>
        </p:spPr>
        <p:txBody>
          <a:bodyPr wrap="square" rtlCol="0">
            <a:spAutoFit/>
          </a:bodyPr>
          <a:lstStyle/>
          <a:p>
            <a:pPr algn="ctr"/>
            <a:r>
              <a:rPr lang="en-GB" b="1" dirty="0" smtClean="0">
                <a:latin typeface="+mn-lt"/>
              </a:rPr>
              <a:t>Wholesale</a:t>
            </a:r>
          </a:p>
        </p:txBody>
      </p:sp>
      <p:sp>
        <p:nvSpPr>
          <p:cNvPr id="19" name="TextBox 18"/>
          <p:cNvSpPr txBox="1"/>
          <p:nvPr/>
        </p:nvSpPr>
        <p:spPr>
          <a:xfrm>
            <a:off x="5086821" y="2944249"/>
            <a:ext cx="1658379" cy="369332"/>
          </a:xfrm>
          <a:prstGeom prst="rect">
            <a:avLst/>
          </a:prstGeom>
          <a:noFill/>
        </p:spPr>
        <p:txBody>
          <a:bodyPr wrap="square" rtlCol="0">
            <a:spAutoFit/>
          </a:bodyPr>
          <a:lstStyle/>
          <a:p>
            <a:pPr algn="ctr"/>
            <a:r>
              <a:rPr lang="en-GB" b="1" dirty="0" smtClean="0">
                <a:latin typeface="+mn-lt"/>
              </a:rPr>
              <a:t>Manufacturers</a:t>
            </a:r>
          </a:p>
        </p:txBody>
      </p:sp>
      <p:sp>
        <p:nvSpPr>
          <p:cNvPr id="29" name="TextBox 28"/>
          <p:cNvSpPr txBox="1"/>
          <p:nvPr/>
        </p:nvSpPr>
        <p:spPr>
          <a:xfrm>
            <a:off x="1089641" y="2908079"/>
            <a:ext cx="1196886" cy="369332"/>
          </a:xfrm>
          <a:prstGeom prst="rect">
            <a:avLst/>
          </a:prstGeom>
          <a:noFill/>
        </p:spPr>
        <p:txBody>
          <a:bodyPr wrap="square" rtlCol="0">
            <a:spAutoFit/>
          </a:bodyPr>
          <a:lstStyle/>
          <a:p>
            <a:pPr algn="ctr"/>
            <a:r>
              <a:rPr lang="en-GB" dirty="0" smtClean="0">
                <a:latin typeface="+mn-lt"/>
              </a:rPr>
              <a:t>Prisons</a:t>
            </a:r>
          </a:p>
        </p:txBody>
      </p:sp>
      <p:sp>
        <p:nvSpPr>
          <p:cNvPr id="30" name="TextBox 29"/>
          <p:cNvSpPr txBox="1"/>
          <p:nvPr/>
        </p:nvSpPr>
        <p:spPr>
          <a:xfrm>
            <a:off x="2330189" y="2881393"/>
            <a:ext cx="1196886" cy="369332"/>
          </a:xfrm>
          <a:prstGeom prst="rect">
            <a:avLst/>
          </a:prstGeom>
          <a:noFill/>
        </p:spPr>
        <p:txBody>
          <a:bodyPr wrap="square" rtlCol="0">
            <a:spAutoFit/>
          </a:bodyPr>
          <a:lstStyle/>
          <a:p>
            <a:pPr algn="ctr"/>
            <a:r>
              <a:rPr lang="en-GB" dirty="0" smtClean="0">
                <a:latin typeface="+mn-lt"/>
              </a:rPr>
              <a:t>NHS Trusts</a:t>
            </a:r>
          </a:p>
        </p:txBody>
      </p:sp>
      <p:sp>
        <p:nvSpPr>
          <p:cNvPr id="31" name="TextBox 30"/>
          <p:cNvSpPr txBox="1"/>
          <p:nvPr/>
        </p:nvSpPr>
        <p:spPr>
          <a:xfrm>
            <a:off x="806189" y="3284412"/>
            <a:ext cx="1654086" cy="646331"/>
          </a:xfrm>
          <a:prstGeom prst="rect">
            <a:avLst/>
          </a:prstGeom>
          <a:noFill/>
        </p:spPr>
        <p:txBody>
          <a:bodyPr wrap="square" rtlCol="0">
            <a:spAutoFit/>
          </a:bodyPr>
          <a:lstStyle/>
          <a:p>
            <a:pPr algn="ctr"/>
            <a:r>
              <a:rPr lang="en-GB" dirty="0" smtClean="0"/>
              <a:t>Devolved Administrations</a:t>
            </a:r>
            <a:endParaRPr lang="en-GB" dirty="0" smtClean="0">
              <a:latin typeface="+mn-lt"/>
            </a:endParaRPr>
          </a:p>
        </p:txBody>
      </p:sp>
      <p:sp>
        <p:nvSpPr>
          <p:cNvPr id="33" name="TextBox 32"/>
          <p:cNvSpPr txBox="1"/>
          <p:nvPr/>
        </p:nvSpPr>
        <p:spPr>
          <a:xfrm>
            <a:off x="3374675" y="2621084"/>
            <a:ext cx="1488003" cy="369332"/>
          </a:xfrm>
          <a:prstGeom prst="rect">
            <a:avLst/>
          </a:prstGeom>
          <a:noFill/>
        </p:spPr>
        <p:txBody>
          <a:bodyPr wrap="square" rtlCol="0">
            <a:spAutoFit/>
          </a:bodyPr>
          <a:lstStyle/>
          <a:p>
            <a:pPr algn="ctr"/>
            <a:r>
              <a:rPr lang="en-GB" dirty="0" smtClean="0">
                <a:latin typeface="+mn-lt"/>
              </a:rPr>
              <a:t>NHS Digital</a:t>
            </a:r>
          </a:p>
        </p:txBody>
      </p:sp>
      <p:sp>
        <p:nvSpPr>
          <p:cNvPr id="34" name="TextBox 33"/>
          <p:cNvSpPr txBox="1"/>
          <p:nvPr/>
        </p:nvSpPr>
        <p:spPr>
          <a:xfrm>
            <a:off x="4862678" y="2501743"/>
            <a:ext cx="1444537" cy="369332"/>
          </a:xfrm>
          <a:prstGeom prst="rect">
            <a:avLst/>
          </a:prstGeom>
          <a:noFill/>
        </p:spPr>
        <p:txBody>
          <a:bodyPr wrap="square" rtlCol="0">
            <a:spAutoFit/>
          </a:bodyPr>
          <a:lstStyle/>
          <a:p>
            <a:pPr algn="ctr"/>
            <a:r>
              <a:rPr lang="en-GB" dirty="0" smtClean="0">
                <a:latin typeface="+mn-lt"/>
              </a:rPr>
              <a:t>Ambulances</a:t>
            </a:r>
          </a:p>
        </p:txBody>
      </p:sp>
      <p:sp>
        <p:nvSpPr>
          <p:cNvPr id="35" name="TextBox 34"/>
          <p:cNvSpPr txBox="1"/>
          <p:nvPr/>
        </p:nvSpPr>
        <p:spPr>
          <a:xfrm>
            <a:off x="2544070" y="3343814"/>
            <a:ext cx="769123" cy="369332"/>
          </a:xfrm>
          <a:prstGeom prst="rect">
            <a:avLst/>
          </a:prstGeom>
          <a:noFill/>
        </p:spPr>
        <p:txBody>
          <a:bodyPr wrap="square" rtlCol="0">
            <a:spAutoFit/>
          </a:bodyPr>
          <a:lstStyle/>
          <a:p>
            <a:pPr algn="ctr"/>
            <a:r>
              <a:rPr lang="en-GB" b="1" dirty="0" smtClean="0">
                <a:latin typeface="+mn-lt"/>
              </a:rPr>
              <a:t>GPs</a:t>
            </a:r>
          </a:p>
        </p:txBody>
      </p:sp>
      <p:sp>
        <p:nvSpPr>
          <p:cNvPr id="37" name="TextBox 36"/>
          <p:cNvSpPr txBox="1"/>
          <p:nvPr/>
        </p:nvSpPr>
        <p:spPr>
          <a:xfrm>
            <a:off x="7038974" y="2482584"/>
            <a:ext cx="1196886" cy="646331"/>
          </a:xfrm>
          <a:prstGeom prst="rect">
            <a:avLst/>
          </a:prstGeom>
          <a:noFill/>
        </p:spPr>
        <p:txBody>
          <a:bodyPr wrap="square" rtlCol="0">
            <a:spAutoFit/>
          </a:bodyPr>
          <a:lstStyle/>
          <a:p>
            <a:pPr algn="ctr"/>
            <a:r>
              <a:rPr lang="en-GB" dirty="0" smtClean="0">
                <a:latin typeface="+mn-lt"/>
              </a:rPr>
              <a:t>Private hospitals</a:t>
            </a:r>
          </a:p>
        </p:txBody>
      </p:sp>
      <p:sp>
        <p:nvSpPr>
          <p:cNvPr id="38" name="TextBox 37"/>
          <p:cNvSpPr txBox="1"/>
          <p:nvPr/>
        </p:nvSpPr>
        <p:spPr>
          <a:xfrm>
            <a:off x="6688049" y="3261600"/>
            <a:ext cx="1196886" cy="646331"/>
          </a:xfrm>
          <a:prstGeom prst="rect">
            <a:avLst/>
          </a:prstGeom>
          <a:noFill/>
        </p:spPr>
        <p:txBody>
          <a:bodyPr wrap="square" rtlCol="0">
            <a:spAutoFit/>
          </a:bodyPr>
          <a:lstStyle/>
          <a:p>
            <a:pPr algn="ctr"/>
            <a:r>
              <a:rPr lang="en-GB" dirty="0" smtClean="0">
                <a:latin typeface="+mn-lt"/>
              </a:rPr>
              <a:t>Other healthcare</a:t>
            </a:r>
          </a:p>
        </p:txBody>
      </p:sp>
      <p:sp>
        <p:nvSpPr>
          <p:cNvPr id="23" name="TextBox 22"/>
          <p:cNvSpPr txBox="1"/>
          <p:nvPr/>
        </p:nvSpPr>
        <p:spPr>
          <a:xfrm>
            <a:off x="4263496" y="3548453"/>
            <a:ext cx="1571635" cy="369332"/>
          </a:xfrm>
          <a:prstGeom prst="rect">
            <a:avLst/>
          </a:prstGeom>
          <a:noFill/>
        </p:spPr>
        <p:txBody>
          <a:bodyPr wrap="square" rtlCol="0">
            <a:spAutoFit/>
          </a:bodyPr>
          <a:lstStyle/>
          <a:p>
            <a:pPr algn="ctr"/>
            <a:r>
              <a:rPr lang="en-GB" b="1" dirty="0" err="1" smtClean="0">
                <a:latin typeface="+mn-lt"/>
              </a:rPr>
              <a:t>SecurMed</a:t>
            </a:r>
            <a:r>
              <a:rPr lang="en-GB" b="1" dirty="0" smtClean="0">
                <a:latin typeface="+mn-lt"/>
              </a:rPr>
              <a:t> UK</a:t>
            </a:r>
            <a:endParaRPr lang="en-GB" b="1" dirty="0" smtClean="0">
              <a:latin typeface="+mn-lt"/>
            </a:endParaRPr>
          </a:p>
        </p:txBody>
      </p:sp>
    </p:spTree>
    <p:extLst>
      <p:ext uri="{BB962C8B-B14F-4D97-AF65-F5344CB8AC3E}">
        <p14:creationId xmlns:p14="http://schemas.microsoft.com/office/powerpoint/2010/main" val="4835373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578" y="2020824"/>
            <a:ext cx="8514772" cy="2441448"/>
          </a:xfrm>
        </p:spPr>
        <p:txBody>
          <a:bodyPr>
            <a:normAutofit/>
          </a:bodyPr>
          <a:lstStyle/>
          <a:p>
            <a:r>
              <a:rPr lang="en-US" dirty="0" smtClean="0"/>
              <a:t>Implementing FMD – what happens next?</a:t>
            </a:r>
            <a:br>
              <a:rPr lang="en-US" dirty="0" smtClean="0"/>
            </a:br>
            <a:endParaRPr lang="en-US" dirty="0"/>
          </a:p>
        </p:txBody>
      </p:sp>
    </p:spTree>
    <p:extLst>
      <p:ext uri="{BB962C8B-B14F-4D97-AF65-F5344CB8AC3E}">
        <p14:creationId xmlns:p14="http://schemas.microsoft.com/office/powerpoint/2010/main" val="38010895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Pentagon 25"/>
          <p:cNvSpPr/>
          <p:nvPr/>
        </p:nvSpPr>
        <p:spPr>
          <a:xfrm>
            <a:off x="1072139" y="4866414"/>
            <a:ext cx="3445308" cy="275359"/>
          </a:xfrm>
          <a:prstGeom prst="homePlat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1040966" y="184582"/>
            <a:ext cx="7645833" cy="677568"/>
          </a:xfrm>
        </p:spPr>
        <p:txBody>
          <a:bodyPr/>
          <a:lstStyle/>
          <a:p>
            <a:r>
              <a:rPr lang="en-GB" dirty="0" smtClean="0"/>
              <a:t>FMD timeline for the UK</a:t>
            </a:r>
            <a:endParaRPr lang="en-GB" dirty="0"/>
          </a:p>
        </p:txBody>
      </p:sp>
      <p:sp>
        <p:nvSpPr>
          <p:cNvPr id="4" name="Slide Number Placeholder 3"/>
          <p:cNvSpPr>
            <a:spLocks noGrp="1"/>
          </p:cNvSpPr>
          <p:nvPr>
            <p:ph type="sldNum" sz="quarter" idx="4294967295"/>
          </p:nvPr>
        </p:nvSpPr>
        <p:spPr>
          <a:xfrm>
            <a:off x="5982326" y="6258026"/>
            <a:ext cx="2374518" cy="365125"/>
          </a:xfrm>
          <a:prstGeom prst="rect">
            <a:avLst/>
          </a:prstGeom>
        </p:spPr>
        <p:txBody>
          <a:bodyPr/>
          <a:lstStyle/>
          <a:p>
            <a:fld id="{0B29686A-D9EE-404F-B2D3-67C4D36FA6C9}" type="slidenum">
              <a:rPr lang="en-GB" smtClean="0"/>
              <a:pPr/>
              <a:t>14</a:t>
            </a:fld>
            <a:endParaRPr lang="en-GB" dirty="0"/>
          </a:p>
        </p:txBody>
      </p:sp>
      <p:sp>
        <p:nvSpPr>
          <p:cNvPr id="6" name="Pentagon 5"/>
          <p:cNvSpPr/>
          <p:nvPr/>
        </p:nvSpPr>
        <p:spPr>
          <a:xfrm>
            <a:off x="1153391" y="2791696"/>
            <a:ext cx="6837218" cy="275359"/>
          </a:xfrm>
          <a:prstGeom prst="homePlat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Pentagon 6"/>
          <p:cNvSpPr/>
          <p:nvPr/>
        </p:nvSpPr>
        <p:spPr>
          <a:xfrm>
            <a:off x="4517447" y="4866414"/>
            <a:ext cx="3473161" cy="275359"/>
          </a:xfrm>
          <a:prstGeom prst="homePlate">
            <a:avLst/>
          </a:prstGeom>
          <a:pattFill prst="zigZag">
            <a:fgClr>
              <a:schemeClr val="bg2"/>
            </a:fgClr>
            <a:bgClr>
              <a:schemeClr val="bg1"/>
            </a:bgClr>
          </a:patt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TextBox 10"/>
          <p:cNvSpPr txBox="1"/>
          <p:nvPr/>
        </p:nvSpPr>
        <p:spPr>
          <a:xfrm>
            <a:off x="1579418" y="2760098"/>
            <a:ext cx="800100" cy="338554"/>
          </a:xfrm>
          <a:prstGeom prst="rect">
            <a:avLst/>
          </a:prstGeom>
          <a:noFill/>
        </p:spPr>
        <p:txBody>
          <a:bodyPr wrap="square" rtlCol="0">
            <a:spAutoFit/>
          </a:bodyPr>
          <a:lstStyle/>
          <a:p>
            <a:r>
              <a:rPr lang="en-GB" sz="1600" b="1" dirty="0" smtClean="0">
                <a:latin typeface="+mn-lt"/>
              </a:rPr>
              <a:t>2011</a:t>
            </a:r>
          </a:p>
        </p:txBody>
      </p:sp>
      <p:sp>
        <p:nvSpPr>
          <p:cNvPr id="12" name="TextBox 11"/>
          <p:cNvSpPr txBox="1"/>
          <p:nvPr/>
        </p:nvSpPr>
        <p:spPr>
          <a:xfrm>
            <a:off x="4171950" y="2760969"/>
            <a:ext cx="800100" cy="338554"/>
          </a:xfrm>
          <a:prstGeom prst="rect">
            <a:avLst/>
          </a:prstGeom>
          <a:noFill/>
        </p:spPr>
        <p:txBody>
          <a:bodyPr wrap="square" rtlCol="0">
            <a:spAutoFit/>
          </a:bodyPr>
          <a:lstStyle/>
          <a:p>
            <a:r>
              <a:rPr lang="en-GB" sz="1600" b="1" dirty="0" smtClean="0">
                <a:latin typeface="+mn-lt"/>
              </a:rPr>
              <a:t>2014</a:t>
            </a:r>
          </a:p>
        </p:txBody>
      </p:sp>
      <p:sp>
        <p:nvSpPr>
          <p:cNvPr id="13" name="TextBox 12"/>
          <p:cNvSpPr txBox="1"/>
          <p:nvPr/>
        </p:nvSpPr>
        <p:spPr>
          <a:xfrm>
            <a:off x="6840724" y="2757946"/>
            <a:ext cx="800100" cy="338554"/>
          </a:xfrm>
          <a:prstGeom prst="rect">
            <a:avLst/>
          </a:prstGeom>
          <a:noFill/>
        </p:spPr>
        <p:txBody>
          <a:bodyPr wrap="square" rtlCol="0">
            <a:spAutoFit/>
          </a:bodyPr>
          <a:lstStyle/>
          <a:p>
            <a:r>
              <a:rPr lang="en-GB" sz="1600" b="1" dirty="0" smtClean="0">
                <a:latin typeface="+mn-lt"/>
              </a:rPr>
              <a:t>2016</a:t>
            </a:r>
          </a:p>
        </p:txBody>
      </p:sp>
      <p:sp>
        <p:nvSpPr>
          <p:cNvPr id="14" name="TextBox 13"/>
          <p:cNvSpPr txBox="1"/>
          <p:nvPr/>
        </p:nvSpPr>
        <p:spPr>
          <a:xfrm>
            <a:off x="1671277" y="4835502"/>
            <a:ext cx="800100" cy="338554"/>
          </a:xfrm>
          <a:prstGeom prst="rect">
            <a:avLst/>
          </a:prstGeom>
          <a:noFill/>
        </p:spPr>
        <p:txBody>
          <a:bodyPr wrap="square" rtlCol="0">
            <a:spAutoFit/>
          </a:bodyPr>
          <a:lstStyle/>
          <a:p>
            <a:r>
              <a:rPr lang="en-GB" sz="1600" b="1" dirty="0" smtClean="0">
                <a:latin typeface="+mn-lt"/>
              </a:rPr>
              <a:t>2016</a:t>
            </a:r>
          </a:p>
        </p:txBody>
      </p:sp>
      <p:sp>
        <p:nvSpPr>
          <p:cNvPr id="15" name="TextBox 14"/>
          <p:cNvSpPr txBox="1"/>
          <p:nvPr/>
        </p:nvSpPr>
        <p:spPr>
          <a:xfrm>
            <a:off x="7008596" y="4829715"/>
            <a:ext cx="800100" cy="338554"/>
          </a:xfrm>
          <a:prstGeom prst="rect">
            <a:avLst/>
          </a:prstGeom>
          <a:noFill/>
        </p:spPr>
        <p:txBody>
          <a:bodyPr wrap="square" rtlCol="0">
            <a:spAutoFit/>
          </a:bodyPr>
          <a:lstStyle/>
          <a:p>
            <a:r>
              <a:rPr lang="en-GB" sz="1600" b="1" dirty="0" smtClean="0">
                <a:latin typeface="+mn-lt"/>
              </a:rPr>
              <a:t>2019</a:t>
            </a:r>
          </a:p>
        </p:txBody>
      </p:sp>
      <p:sp>
        <p:nvSpPr>
          <p:cNvPr id="17" name="TextBox 16"/>
          <p:cNvSpPr txBox="1"/>
          <p:nvPr/>
        </p:nvSpPr>
        <p:spPr>
          <a:xfrm>
            <a:off x="1040966" y="1272020"/>
            <a:ext cx="1411289" cy="830997"/>
          </a:xfrm>
          <a:prstGeom prst="rect">
            <a:avLst/>
          </a:prstGeom>
          <a:noFill/>
        </p:spPr>
        <p:txBody>
          <a:bodyPr wrap="square" rtlCol="0">
            <a:spAutoFit/>
          </a:bodyPr>
          <a:lstStyle/>
          <a:p>
            <a:pPr algn="ctr"/>
            <a:r>
              <a:rPr lang="en-GB" sz="1600" dirty="0" smtClean="0">
                <a:latin typeface="+mn-lt"/>
              </a:rPr>
              <a:t>Directive 2011/62/EU adopted</a:t>
            </a:r>
          </a:p>
        </p:txBody>
      </p:sp>
      <p:cxnSp>
        <p:nvCxnSpPr>
          <p:cNvPr id="19" name="Straight Connector 18"/>
          <p:cNvCxnSpPr/>
          <p:nvPr/>
        </p:nvCxnSpPr>
        <p:spPr>
          <a:xfrm>
            <a:off x="1839191" y="2186420"/>
            <a:ext cx="0" cy="605276"/>
          </a:xfrm>
          <a:prstGeom prst="line">
            <a:avLst/>
          </a:prstGeom>
          <a:ln w="2540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3725140" y="2103017"/>
            <a:ext cx="3464" cy="688679"/>
          </a:xfrm>
          <a:prstGeom prst="line">
            <a:avLst/>
          </a:prstGeom>
          <a:ln w="254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2720686" y="1272020"/>
            <a:ext cx="2015835" cy="830997"/>
          </a:xfrm>
          <a:prstGeom prst="rect">
            <a:avLst/>
          </a:prstGeom>
          <a:noFill/>
        </p:spPr>
        <p:txBody>
          <a:bodyPr wrap="square" rtlCol="0">
            <a:spAutoFit/>
          </a:bodyPr>
          <a:lstStyle/>
          <a:p>
            <a:pPr algn="ctr"/>
            <a:r>
              <a:rPr lang="en-GB" sz="1600" dirty="0" smtClean="0">
                <a:latin typeface="+mn-lt"/>
              </a:rPr>
              <a:t>UK bodies participating in ESM discussions</a:t>
            </a:r>
          </a:p>
        </p:txBody>
      </p:sp>
      <p:cxnSp>
        <p:nvCxnSpPr>
          <p:cNvPr id="23" name="Straight Connector 22"/>
          <p:cNvCxnSpPr/>
          <p:nvPr/>
        </p:nvCxnSpPr>
        <p:spPr>
          <a:xfrm>
            <a:off x="5561732" y="2166684"/>
            <a:ext cx="0" cy="625012"/>
          </a:xfrm>
          <a:prstGeom prst="line">
            <a:avLst/>
          </a:prstGeom>
          <a:ln w="254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4985902" y="1355422"/>
            <a:ext cx="1407968" cy="830997"/>
          </a:xfrm>
          <a:prstGeom prst="rect">
            <a:avLst/>
          </a:prstGeom>
          <a:noFill/>
        </p:spPr>
        <p:txBody>
          <a:bodyPr wrap="square" rtlCol="0">
            <a:spAutoFit/>
          </a:bodyPr>
          <a:lstStyle/>
          <a:p>
            <a:pPr algn="ctr"/>
            <a:r>
              <a:rPr lang="en-GB" sz="1600" dirty="0" smtClean="0">
                <a:latin typeface="+mn-lt"/>
              </a:rPr>
              <a:t>EMVO and European Hub established</a:t>
            </a:r>
          </a:p>
        </p:txBody>
      </p:sp>
      <p:cxnSp>
        <p:nvCxnSpPr>
          <p:cNvPr id="29" name="Straight Connector 28"/>
          <p:cNvCxnSpPr/>
          <p:nvPr/>
        </p:nvCxnSpPr>
        <p:spPr>
          <a:xfrm>
            <a:off x="1954674" y="4540539"/>
            <a:ext cx="1" cy="339761"/>
          </a:xfrm>
          <a:prstGeom prst="line">
            <a:avLst/>
          </a:prstGeom>
          <a:ln w="25400" cmpd="sng">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6444917" y="1232312"/>
            <a:ext cx="1911927" cy="1077218"/>
          </a:xfrm>
          <a:prstGeom prst="rect">
            <a:avLst/>
          </a:prstGeom>
          <a:noFill/>
        </p:spPr>
        <p:txBody>
          <a:bodyPr wrap="square" rtlCol="0">
            <a:spAutoFit/>
          </a:bodyPr>
          <a:lstStyle/>
          <a:p>
            <a:pPr algn="ctr"/>
            <a:r>
              <a:rPr lang="en-GB" sz="1600" dirty="0" smtClean="0">
                <a:latin typeface="+mn-lt"/>
              </a:rPr>
              <a:t>Delegated </a:t>
            </a:r>
            <a:r>
              <a:rPr lang="en-GB" sz="1600" dirty="0" smtClean="0"/>
              <a:t>Regulation</a:t>
            </a:r>
            <a:endParaRPr lang="en-GB" sz="1600" dirty="0"/>
          </a:p>
          <a:p>
            <a:pPr algn="ctr"/>
            <a:r>
              <a:rPr lang="en-GB" sz="1600" dirty="0" smtClean="0">
                <a:latin typeface="+mn-lt"/>
              </a:rPr>
              <a:t>2016/161</a:t>
            </a:r>
            <a:br>
              <a:rPr lang="en-GB" sz="1600" dirty="0" smtClean="0">
                <a:latin typeface="+mn-lt"/>
              </a:rPr>
            </a:br>
            <a:r>
              <a:rPr lang="en-GB" sz="1600" dirty="0" smtClean="0">
                <a:latin typeface="+mn-lt"/>
              </a:rPr>
              <a:t>published</a:t>
            </a:r>
          </a:p>
        </p:txBody>
      </p:sp>
      <p:cxnSp>
        <p:nvCxnSpPr>
          <p:cNvPr id="31" name="Straight Connector 30"/>
          <p:cNvCxnSpPr>
            <a:stCxn id="32" idx="2"/>
          </p:cNvCxnSpPr>
          <p:nvPr/>
        </p:nvCxnSpPr>
        <p:spPr>
          <a:xfrm>
            <a:off x="7187908" y="4560339"/>
            <a:ext cx="0" cy="300163"/>
          </a:xfrm>
          <a:prstGeom prst="line">
            <a:avLst/>
          </a:prstGeom>
          <a:ln w="25400" cmpd="sng">
            <a:solidFill>
              <a:schemeClr val="tx2"/>
            </a:solidFill>
            <a:prstDash val="dash"/>
          </a:ln>
          <a:effectLst/>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6263117" y="3729342"/>
            <a:ext cx="1849582" cy="830997"/>
          </a:xfrm>
          <a:prstGeom prst="rect">
            <a:avLst/>
          </a:prstGeom>
          <a:noFill/>
        </p:spPr>
        <p:txBody>
          <a:bodyPr wrap="square" rtlCol="0">
            <a:spAutoFit/>
          </a:bodyPr>
          <a:lstStyle/>
          <a:p>
            <a:r>
              <a:rPr lang="en-GB" sz="1600" dirty="0" smtClean="0"/>
              <a:t>Full requirements of Directive start (scanning)</a:t>
            </a:r>
            <a:endParaRPr lang="en-GB" sz="1600" dirty="0" smtClean="0">
              <a:latin typeface="+mn-lt"/>
            </a:endParaRPr>
          </a:p>
        </p:txBody>
      </p:sp>
      <p:cxnSp>
        <p:nvCxnSpPr>
          <p:cNvPr id="28" name="Straight Connector 27"/>
          <p:cNvCxnSpPr/>
          <p:nvPr/>
        </p:nvCxnSpPr>
        <p:spPr>
          <a:xfrm>
            <a:off x="7303940" y="5159557"/>
            <a:ext cx="0" cy="454875"/>
          </a:xfrm>
          <a:prstGeom prst="line">
            <a:avLst/>
          </a:prstGeom>
          <a:ln w="25400" cmpd="sng">
            <a:solidFill>
              <a:schemeClr val="tx2"/>
            </a:solidFill>
            <a:prstDash val="dash"/>
          </a:ln>
          <a:effectLst/>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7041570" y="5586337"/>
            <a:ext cx="924791" cy="338554"/>
          </a:xfrm>
          <a:prstGeom prst="rect">
            <a:avLst/>
          </a:prstGeom>
          <a:noFill/>
        </p:spPr>
        <p:txBody>
          <a:bodyPr wrap="square" rtlCol="0">
            <a:spAutoFit/>
          </a:bodyPr>
          <a:lstStyle/>
          <a:p>
            <a:pPr algn="ctr"/>
            <a:r>
              <a:rPr lang="en-GB" sz="1600" dirty="0" err="1" smtClean="0">
                <a:solidFill>
                  <a:srgbClr val="FF0000"/>
                </a:solidFill>
              </a:rPr>
              <a:t>Brexit</a:t>
            </a:r>
            <a:r>
              <a:rPr lang="en-GB" sz="1600" dirty="0" smtClean="0">
                <a:solidFill>
                  <a:srgbClr val="FF0000"/>
                </a:solidFill>
              </a:rPr>
              <a:t>?</a:t>
            </a:r>
          </a:p>
        </p:txBody>
      </p:sp>
      <p:sp>
        <p:nvSpPr>
          <p:cNvPr id="34" name="TextBox 33"/>
          <p:cNvSpPr txBox="1"/>
          <p:nvPr/>
        </p:nvSpPr>
        <p:spPr>
          <a:xfrm>
            <a:off x="3196328" y="4829715"/>
            <a:ext cx="800100" cy="338554"/>
          </a:xfrm>
          <a:prstGeom prst="rect">
            <a:avLst/>
          </a:prstGeom>
          <a:noFill/>
        </p:spPr>
        <p:txBody>
          <a:bodyPr wrap="square" rtlCol="0">
            <a:spAutoFit/>
          </a:bodyPr>
          <a:lstStyle/>
          <a:p>
            <a:r>
              <a:rPr lang="en-GB" sz="1600" b="1" dirty="0" smtClean="0">
                <a:latin typeface="+mn-lt"/>
              </a:rPr>
              <a:t>2017</a:t>
            </a:r>
          </a:p>
        </p:txBody>
      </p:sp>
      <p:sp>
        <p:nvSpPr>
          <p:cNvPr id="38" name="TextBox 37"/>
          <p:cNvSpPr txBox="1"/>
          <p:nvPr/>
        </p:nvSpPr>
        <p:spPr>
          <a:xfrm>
            <a:off x="2118878" y="3342535"/>
            <a:ext cx="1034762" cy="584775"/>
          </a:xfrm>
          <a:prstGeom prst="rect">
            <a:avLst/>
          </a:prstGeom>
          <a:noFill/>
        </p:spPr>
        <p:txBody>
          <a:bodyPr wrap="square" rtlCol="0">
            <a:spAutoFit/>
          </a:bodyPr>
          <a:lstStyle/>
          <a:p>
            <a:pPr algn="ctr"/>
            <a:r>
              <a:rPr lang="en-GB" sz="1600" dirty="0" smtClean="0"/>
              <a:t>UK BSP decision</a:t>
            </a:r>
            <a:endParaRPr lang="en-GB" sz="1600" dirty="0" smtClean="0">
              <a:latin typeface="+mn-lt"/>
            </a:endParaRPr>
          </a:p>
        </p:txBody>
      </p:sp>
      <p:cxnSp>
        <p:nvCxnSpPr>
          <p:cNvPr id="39" name="Straight Connector 38"/>
          <p:cNvCxnSpPr/>
          <p:nvPr/>
        </p:nvCxnSpPr>
        <p:spPr>
          <a:xfrm>
            <a:off x="2572759" y="3913670"/>
            <a:ext cx="0" cy="952744"/>
          </a:xfrm>
          <a:prstGeom prst="line">
            <a:avLst/>
          </a:prstGeom>
          <a:ln w="25400" cmpd="sng">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5390253" y="4829715"/>
            <a:ext cx="800100" cy="338554"/>
          </a:xfrm>
          <a:prstGeom prst="rect">
            <a:avLst/>
          </a:prstGeom>
          <a:noFill/>
        </p:spPr>
        <p:txBody>
          <a:bodyPr wrap="square" rtlCol="0">
            <a:spAutoFit/>
          </a:bodyPr>
          <a:lstStyle/>
          <a:p>
            <a:r>
              <a:rPr lang="en-GB" sz="1600" b="1" dirty="0" smtClean="0">
                <a:latin typeface="+mn-lt"/>
              </a:rPr>
              <a:t>2018</a:t>
            </a:r>
          </a:p>
        </p:txBody>
      </p:sp>
      <p:sp>
        <p:nvSpPr>
          <p:cNvPr id="47" name="TextBox 46"/>
          <p:cNvSpPr txBox="1"/>
          <p:nvPr/>
        </p:nvSpPr>
        <p:spPr>
          <a:xfrm>
            <a:off x="4163801" y="3421074"/>
            <a:ext cx="1162915" cy="584775"/>
          </a:xfrm>
          <a:prstGeom prst="rect">
            <a:avLst/>
          </a:prstGeom>
          <a:noFill/>
        </p:spPr>
        <p:txBody>
          <a:bodyPr wrap="square" rtlCol="0">
            <a:spAutoFit/>
          </a:bodyPr>
          <a:lstStyle/>
          <a:p>
            <a:r>
              <a:rPr lang="en-GB" sz="1600" dirty="0" smtClean="0"/>
              <a:t>FMD pilots start in UK</a:t>
            </a:r>
            <a:endParaRPr lang="en-GB" sz="1600" dirty="0" smtClean="0">
              <a:latin typeface="+mn-lt"/>
            </a:endParaRPr>
          </a:p>
        </p:txBody>
      </p:sp>
      <p:sp>
        <p:nvSpPr>
          <p:cNvPr id="49" name="TextBox 48"/>
          <p:cNvSpPr txBox="1"/>
          <p:nvPr/>
        </p:nvSpPr>
        <p:spPr>
          <a:xfrm>
            <a:off x="5671704" y="5463226"/>
            <a:ext cx="1079785" cy="830997"/>
          </a:xfrm>
          <a:prstGeom prst="rect">
            <a:avLst/>
          </a:prstGeom>
          <a:noFill/>
        </p:spPr>
        <p:txBody>
          <a:bodyPr wrap="square" rtlCol="0">
            <a:spAutoFit/>
          </a:bodyPr>
          <a:lstStyle/>
          <a:p>
            <a:pPr algn="r"/>
            <a:r>
              <a:rPr lang="en-GB" sz="1600" dirty="0" smtClean="0"/>
              <a:t>All parties connected to NMVS</a:t>
            </a:r>
            <a:endParaRPr lang="en-GB" sz="1600" dirty="0" smtClean="0">
              <a:latin typeface="+mn-lt"/>
            </a:endParaRPr>
          </a:p>
        </p:txBody>
      </p:sp>
      <p:cxnSp>
        <p:nvCxnSpPr>
          <p:cNvPr id="50" name="Straight Connector 49"/>
          <p:cNvCxnSpPr/>
          <p:nvPr/>
        </p:nvCxnSpPr>
        <p:spPr>
          <a:xfrm>
            <a:off x="6393870" y="5159557"/>
            <a:ext cx="0" cy="325185"/>
          </a:xfrm>
          <a:prstGeom prst="line">
            <a:avLst/>
          </a:prstGeom>
          <a:ln w="25400" cmpd="sng">
            <a:solidFill>
              <a:schemeClr val="tx2"/>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7435561" y="2309530"/>
            <a:ext cx="0" cy="625012"/>
          </a:xfrm>
          <a:prstGeom prst="line">
            <a:avLst/>
          </a:prstGeom>
          <a:ln w="254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876698" y="3965442"/>
            <a:ext cx="1369072" cy="584775"/>
          </a:xfrm>
          <a:prstGeom prst="rect">
            <a:avLst/>
          </a:prstGeom>
          <a:noFill/>
        </p:spPr>
        <p:txBody>
          <a:bodyPr wrap="square" rtlCol="0">
            <a:spAutoFit/>
          </a:bodyPr>
          <a:lstStyle/>
          <a:p>
            <a:pPr algn="ctr"/>
            <a:r>
              <a:rPr lang="en-GB" sz="1600" dirty="0" err="1" smtClean="0"/>
              <a:t>SecurMed</a:t>
            </a:r>
            <a:r>
              <a:rPr lang="en-GB" sz="1600" dirty="0" smtClean="0"/>
              <a:t> UK established</a:t>
            </a:r>
            <a:endParaRPr lang="en-GB" sz="1600" dirty="0" smtClean="0">
              <a:latin typeface="+mn-lt"/>
            </a:endParaRPr>
          </a:p>
        </p:txBody>
      </p:sp>
      <p:sp>
        <p:nvSpPr>
          <p:cNvPr id="44" name="TextBox 43"/>
          <p:cNvSpPr txBox="1"/>
          <p:nvPr/>
        </p:nvSpPr>
        <p:spPr>
          <a:xfrm>
            <a:off x="3881293" y="5502572"/>
            <a:ext cx="1674667" cy="584775"/>
          </a:xfrm>
          <a:prstGeom prst="rect">
            <a:avLst/>
          </a:prstGeom>
          <a:noFill/>
        </p:spPr>
        <p:txBody>
          <a:bodyPr wrap="square" rtlCol="0">
            <a:spAutoFit/>
          </a:bodyPr>
          <a:lstStyle/>
          <a:p>
            <a:pPr algn="ctr"/>
            <a:r>
              <a:rPr lang="en-GB" sz="1600" dirty="0" smtClean="0"/>
              <a:t>FMD stock starts to appear</a:t>
            </a:r>
            <a:endParaRPr lang="en-GB" sz="1600" dirty="0" smtClean="0">
              <a:latin typeface="+mn-lt"/>
            </a:endParaRPr>
          </a:p>
        </p:txBody>
      </p:sp>
      <p:cxnSp>
        <p:nvCxnSpPr>
          <p:cNvPr id="45" name="Straight Connector 44"/>
          <p:cNvCxnSpPr/>
          <p:nvPr/>
        </p:nvCxnSpPr>
        <p:spPr>
          <a:xfrm>
            <a:off x="5000044" y="5184578"/>
            <a:ext cx="0" cy="300164"/>
          </a:xfrm>
          <a:prstGeom prst="line">
            <a:avLst/>
          </a:prstGeom>
          <a:ln w="25400" cmpd="sng">
            <a:solidFill>
              <a:schemeClr val="tx2"/>
            </a:solidFill>
            <a:prstDash val="dash"/>
          </a:ln>
          <a:effectLst/>
        </p:spPr>
        <p:style>
          <a:lnRef idx="2">
            <a:schemeClr val="accent1"/>
          </a:lnRef>
          <a:fillRef idx="0">
            <a:schemeClr val="accent1"/>
          </a:fillRef>
          <a:effectRef idx="1">
            <a:schemeClr val="accent1"/>
          </a:effectRef>
          <a:fontRef idx="minor">
            <a:schemeClr val="tx1"/>
          </a:fontRef>
        </p:style>
      </p:cxnSp>
      <p:sp>
        <p:nvSpPr>
          <p:cNvPr id="46" name="TextBox 45"/>
          <p:cNvSpPr txBox="1"/>
          <p:nvPr/>
        </p:nvSpPr>
        <p:spPr>
          <a:xfrm>
            <a:off x="3506497" y="4051273"/>
            <a:ext cx="1212129" cy="584775"/>
          </a:xfrm>
          <a:prstGeom prst="rect">
            <a:avLst/>
          </a:prstGeom>
          <a:noFill/>
        </p:spPr>
        <p:txBody>
          <a:bodyPr wrap="square" rtlCol="0">
            <a:spAutoFit/>
          </a:bodyPr>
          <a:lstStyle/>
          <a:p>
            <a:r>
              <a:rPr lang="en-GB" sz="1600" dirty="0" smtClean="0"/>
              <a:t>DH/MHRA</a:t>
            </a:r>
          </a:p>
          <a:p>
            <a:pPr algn="r"/>
            <a:r>
              <a:rPr lang="en-GB" sz="1600" dirty="0" smtClean="0">
                <a:latin typeface="+mn-lt"/>
              </a:rPr>
              <a:t>consultation</a:t>
            </a:r>
          </a:p>
        </p:txBody>
      </p:sp>
      <p:sp>
        <p:nvSpPr>
          <p:cNvPr id="52" name="TextBox 51"/>
          <p:cNvSpPr txBox="1"/>
          <p:nvPr/>
        </p:nvSpPr>
        <p:spPr>
          <a:xfrm>
            <a:off x="5230955" y="3778752"/>
            <a:ext cx="1162915" cy="584775"/>
          </a:xfrm>
          <a:prstGeom prst="rect">
            <a:avLst/>
          </a:prstGeom>
          <a:noFill/>
        </p:spPr>
        <p:txBody>
          <a:bodyPr wrap="square" rtlCol="0">
            <a:spAutoFit/>
          </a:bodyPr>
          <a:lstStyle/>
          <a:p>
            <a:r>
              <a:rPr lang="en-GB" sz="1600" dirty="0" smtClean="0"/>
              <a:t>IT system upgrades</a:t>
            </a:r>
            <a:endParaRPr lang="en-GB" sz="1600" dirty="0" smtClean="0">
              <a:latin typeface="+mn-lt"/>
            </a:endParaRPr>
          </a:p>
        </p:txBody>
      </p:sp>
      <p:cxnSp>
        <p:nvCxnSpPr>
          <p:cNvPr id="53" name="Straight Connector 52"/>
          <p:cNvCxnSpPr/>
          <p:nvPr/>
        </p:nvCxnSpPr>
        <p:spPr>
          <a:xfrm>
            <a:off x="5857919" y="4360729"/>
            <a:ext cx="0" cy="447059"/>
          </a:xfrm>
          <a:prstGeom prst="line">
            <a:avLst/>
          </a:prstGeom>
          <a:ln w="25400" cmpd="sng">
            <a:solidFill>
              <a:schemeClr val="tx2"/>
            </a:solidFill>
            <a:prstDash val="dash"/>
          </a:ln>
          <a:effectLst/>
        </p:spPr>
        <p:style>
          <a:lnRef idx="2">
            <a:schemeClr val="accent1"/>
          </a:lnRef>
          <a:fillRef idx="0">
            <a:schemeClr val="accent1"/>
          </a:fillRef>
          <a:effectRef idx="1">
            <a:schemeClr val="accent1"/>
          </a:effectRef>
          <a:fontRef idx="minor">
            <a:schemeClr val="tx1"/>
          </a:fontRef>
        </p:style>
      </p:cxnSp>
      <p:cxnSp>
        <p:nvCxnSpPr>
          <p:cNvPr id="8" name="Elbow Connector 7"/>
          <p:cNvCxnSpPr/>
          <p:nvPr/>
        </p:nvCxnSpPr>
        <p:spPr>
          <a:xfrm rot="16200000" flipH="1">
            <a:off x="4726787" y="4023474"/>
            <a:ext cx="827880" cy="772390"/>
          </a:xfrm>
          <a:prstGeom prst="bentConnector3">
            <a:avLst>
              <a:gd name="adj1" fmla="val 50000"/>
            </a:avLst>
          </a:prstGeom>
          <a:ln w="25400" cmpd="sng">
            <a:solidFill>
              <a:schemeClr val="tx2"/>
            </a:solidFill>
            <a:prstDash val="dash"/>
          </a:ln>
          <a:effectLst/>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4575219" y="4584258"/>
            <a:ext cx="0" cy="252843"/>
          </a:xfrm>
          <a:prstGeom prst="line">
            <a:avLst/>
          </a:prstGeom>
          <a:ln w="25400" cmpd="sng">
            <a:solidFill>
              <a:schemeClr val="tx2"/>
            </a:solidFill>
            <a:prstDash val="dash"/>
          </a:ln>
          <a:effectLst/>
        </p:spPr>
        <p:style>
          <a:lnRef idx="2">
            <a:schemeClr val="accent1"/>
          </a:lnRef>
          <a:fillRef idx="0">
            <a:schemeClr val="accent1"/>
          </a:fillRef>
          <a:effectRef idx="1">
            <a:schemeClr val="accent1"/>
          </a:effectRef>
          <a:fontRef idx="minor">
            <a:schemeClr val="tx1"/>
          </a:fontRef>
        </p:style>
      </p:cxnSp>
      <p:sp>
        <p:nvSpPr>
          <p:cNvPr id="60" name="TextBox 59"/>
          <p:cNvSpPr txBox="1"/>
          <p:nvPr/>
        </p:nvSpPr>
        <p:spPr>
          <a:xfrm>
            <a:off x="1153391" y="5584674"/>
            <a:ext cx="1881763" cy="338554"/>
          </a:xfrm>
          <a:prstGeom prst="rect">
            <a:avLst/>
          </a:prstGeom>
          <a:noFill/>
        </p:spPr>
        <p:txBody>
          <a:bodyPr wrap="square" rtlCol="0">
            <a:spAutoFit/>
          </a:bodyPr>
          <a:lstStyle/>
          <a:p>
            <a:r>
              <a:rPr lang="en-GB" sz="1600" dirty="0" smtClean="0">
                <a:solidFill>
                  <a:srgbClr val="FF0000"/>
                </a:solidFill>
              </a:rPr>
              <a:t>EU referendum</a:t>
            </a:r>
          </a:p>
        </p:txBody>
      </p:sp>
      <p:cxnSp>
        <p:nvCxnSpPr>
          <p:cNvPr id="61" name="Straight Connector 60"/>
          <p:cNvCxnSpPr/>
          <p:nvPr/>
        </p:nvCxnSpPr>
        <p:spPr>
          <a:xfrm>
            <a:off x="1489364" y="5124303"/>
            <a:ext cx="1" cy="490129"/>
          </a:xfrm>
          <a:prstGeom prst="line">
            <a:avLst/>
          </a:prstGeom>
          <a:ln w="25400" cmpd="sng">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26705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0966" y="203632"/>
            <a:ext cx="7645833" cy="625044"/>
          </a:xfrm>
        </p:spPr>
        <p:txBody>
          <a:bodyPr/>
          <a:lstStyle/>
          <a:p>
            <a:r>
              <a:rPr lang="en-GB" dirty="0" smtClean="0"/>
              <a:t>What about Brexit?</a:t>
            </a:r>
            <a:endParaRPr lang="en-GB" dirty="0"/>
          </a:p>
        </p:txBody>
      </p:sp>
      <p:sp>
        <p:nvSpPr>
          <p:cNvPr id="3" name="Content Placeholder 2"/>
          <p:cNvSpPr>
            <a:spLocks noGrp="1"/>
          </p:cNvSpPr>
          <p:nvPr>
            <p:ph idx="1"/>
          </p:nvPr>
        </p:nvSpPr>
        <p:spPr/>
        <p:txBody>
          <a:bodyPr>
            <a:normAutofit/>
          </a:bodyPr>
          <a:lstStyle/>
          <a:p>
            <a:pPr marL="342900" indent="-342900">
              <a:buFont typeface="Arial" panose="020B0604020202020204" pitchFamily="34" charset="0"/>
              <a:buChar char="•"/>
            </a:pPr>
            <a:r>
              <a:rPr lang="en-GB" dirty="0" smtClean="0"/>
              <a:t>The UK’s decision to leave the European Union adds an extra layer of confusion and complexity</a:t>
            </a:r>
            <a:endParaRPr lang="en-GB" dirty="0"/>
          </a:p>
          <a:p>
            <a:pPr marL="171450" indent="-171450">
              <a:buFont typeface="Arial" panose="020B0604020202020204" pitchFamily="34" charset="0"/>
              <a:buChar char="•"/>
            </a:pPr>
            <a:endParaRPr lang="en-GB" sz="1200" dirty="0"/>
          </a:p>
          <a:p>
            <a:pPr marL="342900" indent="-342900">
              <a:buFont typeface="Arial" panose="020B0604020202020204" pitchFamily="34" charset="0"/>
              <a:buChar char="•"/>
            </a:pPr>
            <a:r>
              <a:rPr lang="en-GB" dirty="0"/>
              <a:t>In theory, the Delegated Regulation will be incorporated in to UK legislation under EU (Withdrawal) Bill</a:t>
            </a:r>
          </a:p>
          <a:p>
            <a:pPr marL="342900" indent="-342900">
              <a:buFont typeface="Arial" panose="020B0604020202020204" pitchFamily="34" charset="0"/>
              <a:buChar char="•"/>
            </a:pPr>
            <a:endParaRPr lang="en-GB" sz="1200" dirty="0"/>
          </a:p>
          <a:p>
            <a:pPr marL="342900" indent="-342900">
              <a:buFont typeface="Arial" panose="020B0604020202020204" pitchFamily="34" charset="0"/>
              <a:buChar char="•"/>
            </a:pPr>
            <a:r>
              <a:rPr lang="en-GB" dirty="0" smtClean="0"/>
              <a:t>UK progress on implementation has been heavily delayed</a:t>
            </a:r>
          </a:p>
          <a:p>
            <a:pPr marL="171450" indent="-171450">
              <a:buFont typeface="Arial" panose="020B0604020202020204" pitchFamily="34" charset="0"/>
              <a:buChar char="•"/>
            </a:pPr>
            <a:endParaRPr lang="en-GB" sz="1200" dirty="0"/>
          </a:p>
          <a:p>
            <a:pPr marL="342900" indent="-342900">
              <a:buFont typeface="Arial" panose="020B0604020202020204" pitchFamily="34" charset="0"/>
              <a:buChar char="•"/>
            </a:pPr>
            <a:r>
              <a:rPr lang="en-GB" dirty="0" smtClean="0"/>
              <a:t>Lack of clarity about what happens afterwards and whether UK would “inside” FMD and connected to EMVS (Note: Switzerland is/will be)</a:t>
            </a:r>
          </a:p>
          <a:p>
            <a:pPr marL="342900" indent="-342900">
              <a:buFont typeface="Arial" panose="020B0604020202020204" pitchFamily="34" charset="0"/>
              <a:buChar char="•"/>
            </a:pPr>
            <a:endParaRPr lang="en-GB" sz="1200" dirty="0"/>
          </a:p>
          <a:p>
            <a:pPr marL="342900" indent="-342900">
              <a:buFont typeface="Arial" panose="020B0604020202020204" pitchFamily="34" charset="0"/>
              <a:buChar char="•"/>
            </a:pPr>
            <a:r>
              <a:rPr lang="en-GB" dirty="0" smtClean="0"/>
              <a:t>Clear patient safety risks if UK is outside FMD</a:t>
            </a:r>
          </a:p>
        </p:txBody>
      </p:sp>
      <p:sp>
        <p:nvSpPr>
          <p:cNvPr id="5" name="Slide Number Placeholder 4"/>
          <p:cNvSpPr>
            <a:spLocks noGrp="1"/>
          </p:cNvSpPr>
          <p:nvPr>
            <p:ph type="sldNum" sz="quarter" idx="12"/>
          </p:nvPr>
        </p:nvSpPr>
        <p:spPr/>
        <p:txBody>
          <a:bodyPr/>
          <a:lstStyle/>
          <a:p>
            <a:fld id="{05530B4C-3CF7-F94D-8349-296E2D6C0A14}" type="slidenum">
              <a:rPr lang="en-US" smtClean="0"/>
              <a:t>15</a:t>
            </a:fld>
            <a:endParaRPr lang="en-US"/>
          </a:p>
        </p:txBody>
      </p:sp>
    </p:spTree>
    <p:extLst>
      <p:ext uri="{BB962C8B-B14F-4D97-AF65-F5344CB8AC3E}">
        <p14:creationId xmlns:p14="http://schemas.microsoft.com/office/powerpoint/2010/main" val="19866708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0966" y="203632"/>
            <a:ext cx="7645833" cy="625044"/>
          </a:xfrm>
        </p:spPr>
        <p:txBody>
          <a:bodyPr/>
          <a:lstStyle/>
          <a:p>
            <a:r>
              <a:rPr lang="en-GB" dirty="0" smtClean="0"/>
              <a:t>FMD “flexibilities”</a:t>
            </a:r>
            <a:endParaRPr lang="en-GB" dirty="0"/>
          </a:p>
        </p:txBody>
      </p:sp>
      <p:sp>
        <p:nvSpPr>
          <p:cNvPr id="3" name="Content Placeholder 2"/>
          <p:cNvSpPr>
            <a:spLocks noGrp="1"/>
          </p:cNvSpPr>
          <p:nvPr>
            <p:ph idx="1"/>
          </p:nvPr>
        </p:nvSpPr>
        <p:spPr/>
        <p:txBody>
          <a:bodyPr>
            <a:normAutofit/>
          </a:bodyPr>
          <a:lstStyle/>
          <a:p>
            <a:r>
              <a:rPr lang="en-GB" dirty="0" smtClean="0"/>
              <a:t>Medicines supply chains vary across Europe. The Delegated Regulation gives Member States some “flexibilities” for this</a:t>
            </a:r>
          </a:p>
          <a:p>
            <a:endParaRPr lang="en-GB" b="1" dirty="0" smtClean="0"/>
          </a:p>
          <a:p>
            <a:pPr marL="342900" indent="-342900">
              <a:buFont typeface="Arial" panose="020B0604020202020204" pitchFamily="34" charset="0"/>
              <a:buChar char="•"/>
            </a:pPr>
            <a:r>
              <a:rPr lang="en-GB" b="1" i="1" dirty="0" smtClean="0"/>
              <a:t>Coding</a:t>
            </a:r>
            <a:r>
              <a:rPr lang="en-GB" dirty="0" smtClean="0"/>
              <a:t> Use of national remuneration numbers and inclusion of additional patient information in UIs</a:t>
            </a:r>
          </a:p>
          <a:p>
            <a:pPr marL="342900" indent="-342900">
              <a:buFont typeface="Arial" panose="020B0604020202020204" pitchFamily="34" charset="0"/>
              <a:buChar char="•"/>
            </a:pPr>
            <a:r>
              <a:rPr lang="en-GB" b="1" i="1" dirty="0" smtClean="0"/>
              <a:t>Decommissioning</a:t>
            </a:r>
            <a:r>
              <a:rPr lang="en-GB" dirty="0" smtClean="0"/>
              <a:t> Allowing wholesalers to undertake decommissioning for “Article 23” groups who supply medicines on irregular or infrequent basis</a:t>
            </a:r>
          </a:p>
          <a:p>
            <a:pPr marL="342900" indent="-342900">
              <a:buFont typeface="Arial" panose="020B0604020202020204" pitchFamily="34" charset="0"/>
              <a:buChar char="•"/>
            </a:pPr>
            <a:r>
              <a:rPr lang="en-GB" b="1" i="1" dirty="0" smtClean="0"/>
              <a:t>Supervision</a:t>
            </a:r>
            <a:r>
              <a:rPr lang="en-GB" dirty="0" smtClean="0"/>
              <a:t> Oversight of National Medicines Verification Organisation</a:t>
            </a:r>
            <a:endParaRPr lang="en-GB" b="1" i="1" dirty="0" smtClean="0"/>
          </a:p>
          <a:p>
            <a:pPr marL="342900" indent="-342900">
              <a:buFont typeface="Arial" panose="020B0604020202020204" pitchFamily="34" charset="0"/>
              <a:buChar char="•"/>
            </a:pPr>
            <a:endParaRPr lang="en-GB" dirty="0"/>
          </a:p>
        </p:txBody>
      </p:sp>
      <p:sp>
        <p:nvSpPr>
          <p:cNvPr id="5" name="Slide Number Placeholder 4"/>
          <p:cNvSpPr>
            <a:spLocks noGrp="1"/>
          </p:cNvSpPr>
          <p:nvPr>
            <p:ph type="sldNum" sz="quarter" idx="12"/>
          </p:nvPr>
        </p:nvSpPr>
        <p:spPr/>
        <p:txBody>
          <a:bodyPr/>
          <a:lstStyle/>
          <a:p>
            <a:fld id="{05530B4C-3CF7-F94D-8349-296E2D6C0A14}" type="slidenum">
              <a:rPr lang="en-US" smtClean="0"/>
              <a:t>16</a:t>
            </a:fld>
            <a:endParaRPr lang="en-US"/>
          </a:p>
        </p:txBody>
      </p:sp>
    </p:spTree>
    <p:extLst>
      <p:ext uri="{BB962C8B-B14F-4D97-AF65-F5344CB8AC3E}">
        <p14:creationId xmlns:p14="http://schemas.microsoft.com/office/powerpoint/2010/main" val="285957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0966" y="184581"/>
            <a:ext cx="7645833" cy="672669"/>
          </a:xfrm>
        </p:spPr>
        <p:txBody>
          <a:bodyPr/>
          <a:lstStyle/>
          <a:p>
            <a:r>
              <a:rPr lang="en-GB" dirty="0" smtClean="0"/>
              <a:t>FMD – emerging key issues for </a:t>
            </a:r>
            <a:r>
              <a:rPr lang="en-GB" b="1" dirty="0" smtClean="0"/>
              <a:t>pharmacies</a:t>
            </a:r>
            <a:endParaRPr lang="en-GB" b="1" dirty="0"/>
          </a:p>
        </p:txBody>
      </p:sp>
      <p:sp>
        <p:nvSpPr>
          <p:cNvPr id="3" name="Content Placeholder 2"/>
          <p:cNvSpPr>
            <a:spLocks noGrp="1"/>
          </p:cNvSpPr>
          <p:nvPr>
            <p:ph idx="1"/>
          </p:nvPr>
        </p:nvSpPr>
        <p:spPr/>
        <p:txBody>
          <a:bodyPr>
            <a:normAutofit/>
          </a:bodyPr>
          <a:lstStyle/>
          <a:p>
            <a:pPr marL="342900" indent="-342900">
              <a:buFont typeface="Arial" panose="020B0604020202020204" pitchFamily="34" charset="0"/>
              <a:buChar char="•"/>
            </a:pPr>
            <a:r>
              <a:rPr lang="en-GB" sz="2800" dirty="0" smtClean="0"/>
              <a:t>Authentication “at the time of supply”</a:t>
            </a:r>
          </a:p>
          <a:p>
            <a:pPr marL="342900" indent="-342900">
              <a:buFont typeface="Arial" panose="020B0604020202020204" pitchFamily="34" charset="0"/>
              <a:buChar char="•"/>
            </a:pPr>
            <a:r>
              <a:rPr lang="en-GB" sz="2800" dirty="0"/>
              <a:t>10-day rule for reversing decommissioning</a:t>
            </a:r>
          </a:p>
          <a:p>
            <a:pPr marL="342900" indent="-342900">
              <a:buFont typeface="Arial" panose="020B0604020202020204" pitchFamily="34" charset="0"/>
              <a:buChar char="•"/>
            </a:pPr>
            <a:r>
              <a:rPr lang="en-GB" sz="2800" dirty="0" smtClean="0"/>
              <a:t>Updating internal IT systems and processes</a:t>
            </a:r>
          </a:p>
          <a:p>
            <a:pPr marL="342900" indent="-342900">
              <a:buFont typeface="Arial" panose="020B0604020202020204" pitchFamily="34" charset="0"/>
              <a:buChar char="•"/>
            </a:pPr>
            <a:r>
              <a:rPr lang="en-GB" sz="2800" dirty="0" smtClean="0"/>
              <a:t>Visibility of pharmacy data under FMD</a:t>
            </a:r>
          </a:p>
          <a:p>
            <a:pPr marL="342900" indent="-342900">
              <a:buFont typeface="Arial" panose="020B0604020202020204" pitchFamily="34" charset="0"/>
              <a:buChar char="•"/>
            </a:pPr>
            <a:r>
              <a:rPr lang="en-GB" sz="2800" dirty="0" smtClean="0"/>
              <a:t>Variable models of dispensing</a:t>
            </a:r>
          </a:p>
          <a:p>
            <a:pPr marL="342900" indent="-342900">
              <a:buFont typeface="Arial" panose="020B0604020202020204" pitchFamily="34" charset="0"/>
              <a:buChar char="•"/>
            </a:pPr>
            <a:r>
              <a:rPr lang="en-GB" sz="2800" dirty="0" smtClean="0"/>
              <a:t>Dealing with FMD incidents</a:t>
            </a:r>
            <a:endParaRPr lang="en-GB" sz="2800" dirty="0"/>
          </a:p>
        </p:txBody>
      </p:sp>
      <p:sp>
        <p:nvSpPr>
          <p:cNvPr id="5" name="Slide Number Placeholder 4"/>
          <p:cNvSpPr>
            <a:spLocks noGrp="1"/>
          </p:cNvSpPr>
          <p:nvPr>
            <p:ph type="sldNum" sz="quarter" idx="12"/>
          </p:nvPr>
        </p:nvSpPr>
        <p:spPr/>
        <p:txBody>
          <a:bodyPr/>
          <a:lstStyle/>
          <a:p>
            <a:fld id="{05530B4C-3CF7-F94D-8349-296E2D6C0A14}" type="slidenum">
              <a:rPr lang="en-US" smtClean="0"/>
              <a:t>17</a:t>
            </a:fld>
            <a:endParaRPr lang="en-US"/>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1339" y="3792495"/>
            <a:ext cx="1713895" cy="2085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51710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0966" y="184582"/>
            <a:ext cx="7645833" cy="644094"/>
          </a:xfrm>
        </p:spPr>
        <p:txBody>
          <a:bodyPr/>
          <a:lstStyle/>
          <a:p>
            <a:r>
              <a:rPr lang="en-GB" dirty="0" smtClean="0"/>
              <a:t>Summary FMD readiness checklist for pharmacies</a:t>
            </a:r>
            <a:endParaRPr lang="en-GB" dirty="0"/>
          </a:p>
        </p:txBody>
      </p:sp>
      <p:sp>
        <p:nvSpPr>
          <p:cNvPr id="5" name="Slide Number Placeholder 4"/>
          <p:cNvSpPr>
            <a:spLocks noGrp="1"/>
          </p:cNvSpPr>
          <p:nvPr>
            <p:ph type="sldNum" sz="quarter" idx="12"/>
          </p:nvPr>
        </p:nvSpPr>
        <p:spPr/>
        <p:txBody>
          <a:bodyPr/>
          <a:lstStyle/>
          <a:p>
            <a:fld id="{05530B4C-3CF7-F94D-8349-296E2D6C0A14}" type="slidenum">
              <a:rPr lang="en-US" smtClean="0"/>
              <a:t>18</a:t>
            </a:fld>
            <a:endParaRPr lang="en-US"/>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694835857"/>
              </p:ext>
            </p:extLst>
          </p:nvPr>
        </p:nvGraphicFramePr>
        <p:xfrm>
          <a:off x="1041400" y="1117601"/>
          <a:ext cx="7645401" cy="4447740"/>
        </p:xfrm>
        <a:graphic>
          <a:graphicData uri="http://schemas.openxmlformats.org/drawingml/2006/table">
            <a:tbl>
              <a:tblPr firstRow="1" bandRow="1">
                <a:tableStyleId>{5C22544A-7EE6-4342-B048-85BDC9FD1C3A}</a:tableStyleId>
              </a:tblPr>
              <a:tblGrid>
                <a:gridCol w="2262717"/>
                <a:gridCol w="2262717"/>
                <a:gridCol w="2262717"/>
                <a:gridCol w="857250"/>
              </a:tblGrid>
              <a:tr h="362170">
                <a:tc>
                  <a:txBody>
                    <a:bodyPr/>
                    <a:lstStyle/>
                    <a:p>
                      <a:r>
                        <a:rPr lang="en-GB" dirty="0" smtClean="0"/>
                        <a:t>What needs doing?</a:t>
                      </a:r>
                      <a:endParaRPr lang="en-GB" dirty="0"/>
                    </a:p>
                  </a:txBody>
                  <a:tcPr/>
                </a:tc>
                <a:tc>
                  <a:txBody>
                    <a:bodyPr/>
                    <a:lstStyle/>
                    <a:p>
                      <a:r>
                        <a:rPr lang="en-GB" dirty="0" smtClean="0"/>
                        <a:t>Why?</a:t>
                      </a:r>
                      <a:endParaRPr lang="en-GB" dirty="0"/>
                    </a:p>
                  </a:txBody>
                  <a:tcPr/>
                </a:tc>
                <a:tc>
                  <a:txBody>
                    <a:bodyPr/>
                    <a:lstStyle/>
                    <a:p>
                      <a:r>
                        <a:rPr lang="en-GB" dirty="0" smtClean="0"/>
                        <a:t>Who is</a:t>
                      </a:r>
                      <a:r>
                        <a:rPr lang="en-GB" baseline="0" dirty="0" smtClean="0"/>
                        <a:t> involved?</a:t>
                      </a:r>
                      <a:endParaRPr lang="en-GB" dirty="0"/>
                    </a:p>
                  </a:txBody>
                  <a:tcPr/>
                </a:tc>
                <a:tc>
                  <a:txBody>
                    <a:bodyPr/>
                    <a:lstStyle/>
                    <a:p>
                      <a:r>
                        <a:rPr lang="en-GB" dirty="0" smtClean="0"/>
                        <a:t>Done?</a:t>
                      </a:r>
                      <a:endParaRPr lang="en-GB" dirty="0"/>
                    </a:p>
                  </a:txBody>
                  <a:tcPr/>
                </a:tc>
              </a:tr>
              <a:tr h="670092">
                <a:tc>
                  <a:txBody>
                    <a:bodyPr/>
                    <a:lstStyle/>
                    <a:p>
                      <a:r>
                        <a:rPr lang="en-GB" sz="1400" b="1" i="1" dirty="0" smtClean="0"/>
                        <a:t>Software upgrades for</a:t>
                      </a:r>
                      <a:r>
                        <a:rPr lang="en-GB" sz="1400" b="1" i="1" baseline="0" dirty="0" smtClean="0"/>
                        <a:t> pharmacy systems</a:t>
                      </a:r>
                      <a:endParaRPr lang="en-GB" sz="1400" b="1" i="1" dirty="0"/>
                    </a:p>
                  </a:txBody>
                  <a:tcPr/>
                </a:tc>
                <a:tc>
                  <a:txBody>
                    <a:bodyPr/>
                    <a:lstStyle/>
                    <a:p>
                      <a:r>
                        <a:rPr lang="en-GB" sz="1400" dirty="0" smtClean="0"/>
                        <a:t>FMD</a:t>
                      </a:r>
                      <a:r>
                        <a:rPr lang="en-GB" sz="1400" baseline="0" dirty="0" smtClean="0"/>
                        <a:t> compliance and interface with EMVS/NMVS </a:t>
                      </a:r>
                      <a:endParaRPr lang="en-GB" sz="1400" dirty="0"/>
                    </a:p>
                  </a:txBody>
                  <a:tcPr/>
                </a:tc>
                <a:tc>
                  <a:txBody>
                    <a:bodyPr/>
                    <a:lstStyle/>
                    <a:p>
                      <a:r>
                        <a:rPr lang="en-GB" sz="1400" dirty="0" smtClean="0"/>
                        <a:t>Software suppliers</a:t>
                      </a:r>
                      <a:endParaRPr lang="en-GB" sz="1400" dirty="0"/>
                    </a:p>
                  </a:txBody>
                  <a:tcPr/>
                </a:tc>
                <a:tc>
                  <a:txBody>
                    <a:bodyPr/>
                    <a:lstStyle/>
                    <a:p>
                      <a:r>
                        <a:rPr lang="en-GB" sz="1400" dirty="0" smtClean="0">
                          <a:solidFill>
                            <a:srgbClr val="A27B00"/>
                          </a:solidFill>
                        </a:rPr>
                        <a:t>Work started</a:t>
                      </a:r>
                      <a:endParaRPr lang="en-GB" sz="1400" dirty="0">
                        <a:solidFill>
                          <a:srgbClr val="A27B00"/>
                        </a:solidFill>
                      </a:endParaRPr>
                    </a:p>
                  </a:txBody>
                  <a:tcPr/>
                </a:tc>
              </a:tr>
              <a:tr h="670092">
                <a:tc>
                  <a:txBody>
                    <a:bodyPr/>
                    <a:lstStyle/>
                    <a:p>
                      <a:r>
                        <a:rPr lang="en-GB" sz="1400" b="1" i="1" dirty="0" smtClean="0"/>
                        <a:t>New</a:t>
                      </a:r>
                      <a:r>
                        <a:rPr lang="en-GB" sz="1400" b="1" i="1" baseline="0" dirty="0" smtClean="0"/>
                        <a:t> scanners</a:t>
                      </a:r>
                      <a:endParaRPr lang="en-GB" sz="1400" b="1" i="1" dirty="0"/>
                    </a:p>
                  </a:txBody>
                  <a:tcPr/>
                </a:tc>
                <a:tc>
                  <a:txBody>
                    <a:bodyPr/>
                    <a:lstStyle/>
                    <a:p>
                      <a:r>
                        <a:rPr lang="en-GB" sz="1400" dirty="0" smtClean="0"/>
                        <a:t>2D-capability</a:t>
                      </a:r>
                      <a:r>
                        <a:rPr lang="en-GB" sz="1400" baseline="0" dirty="0" smtClean="0"/>
                        <a:t> and spares needed</a:t>
                      </a:r>
                      <a:endParaRPr lang="en-GB" sz="1400" dirty="0"/>
                    </a:p>
                  </a:txBody>
                  <a:tcPr/>
                </a:tc>
                <a:tc>
                  <a:txBody>
                    <a:bodyPr/>
                    <a:lstStyle/>
                    <a:p>
                      <a:r>
                        <a:rPr lang="en-GB" sz="1400" dirty="0" smtClean="0"/>
                        <a:t>Hardware</a:t>
                      </a:r>
                      <a:r>
                        <a:rPr lang="en-GB" sz="1400" baseline="0" dirty="0" smtClean="0"/>
                        <a:t> suppliers</a:t>
                      </a:r>
                      <a:endParaRPr lang="en-GB" sz="1400" dirty="0"/>
                    </a:p>
                  </a:txBody>
                  <a:tcPr/>
                </a:tc>
                <a:tc>
                  <a:txBody>
                    <a:bodyPr/>
                    <a:lstStyle/>
                    <a:p>
                      <a:r>
                        <a:rPr lang="en-GB" sz="1400" dirty="0" smtClean="0">
                          <a:solidFill>
                            <a:srgbClr val="FF0000"/>
                          </a:solidFill>
                        </a:rPr>
                        <a:t>Still to do</a:t>
                      </a:r>
                      <a:endParaRPr lang="en-GB" sz="1400" dirty="0">
                        <a:solidFill>
                          <a:srgbClr val="FF0000"/>
                        </a:solidFill>
                      </a:endParaRPr>
                    </a:p>
                  </a:txBody>
                  <a:tcPr/>
                </a:tc>
              </a:tr>
              <a:tr h="670092">
                <a:tc>
                  <a:txBody>
                    <a:bodyPr/>
                    <a:lstStyle/>
                    <a:p>
                      <a:r>
                        <a:rPr lang="en-GB" sz="1400" b="1" i="1" dirty="0" smtClean="0"/>
                        <a:t>Internet</a:t>
                      </a:r>
                      <a:r>
                        <a:rPr lang="en-GB" sz="1400" b="1" i="1" baseline="0" dirty="0" smtClean="0"/>
                        <a:t> connection upgrades</a:t>
                      </a:r>
                      <a:endParaRPr lang="en-GB" sz="1400" b="1" i="1" dirty="0"/>
                    </a:p>
                  </a:txBody>
                  <a:tcPr/>
                </a:tc>
                <a:tc>
                  <a:txBody>
                    <a:bodyPr/>
                    <a:lstStyle/>
                    <a:p>
                      <a:r>
                        <a:rPr lang="en-GB" sz="1400" dirty="0" smtClean="0"/>
                        <a:t>Suitable bandwidth to manage</a:t>
                      </a:r>
                      <a:r>
                        <a:rPr lang="en-GB" sz="1400" baseline="0" dirty="0" smtClean="0"/>
                        <a:t> data traffic </a:t>
                      </a:r>
                      <a:endParaRPr lang="en-GB" sz="1400" dirty="0"/>
                    </a:p>
                  </a:txBody>
                  <a:tcPr/>
                </a:tc>
                <a:tc>
                  <a:txBody>
                    <a:bodyPr/>
                    <a:lstStyle/>
                    <a:p>
                      <a:r>
                        <a:rPr lang="en-GB" sz="1400" dirty="0" smtClean="0"/>
                        <a:t>Telecoms</a:t>
                      </a:r>
                      <a:r>
                        <a:rPr lang="en-GB" sz="1400" baseline="0" dirty="0" smtClean="0"/>
                        <a:t> suppliers</a:t>
                      </a:r>
                      <a:endParaRPr lang="en-GB" sz="1400" dirty="0"/>
                    </a:p>
                  </a:txBody>
                  <a:tcPr/>
                </a:tc>
                <a:tc>
                  <a:txBody>
                    <a:bodyPr/>
                    <a:lstStyle/>
                    <a:p>
                      <a:r>
                        <a:rPr lang="en-GB" sz="1400" dirty="0" smtClean="0">
                          <a:solidFill>
                            <a:srgbClr val="FF0000"/>
                          </a:solidFill>
                        </a:rPr>
                        <a:t>Still to do</a:t>
                      </a:r>
                      <a:endParaRPr lang="en-GB" sz="1400" dirty="0"/>
                    </a:p>
                  </a:txBody>
                  <a:tcPr/>
                </a:tc>
              </a:tr>
              <a:tr h="670092">
                <a:tc>
                  <a:txBody>
                    <a:bodyPr/>
                    <a:lstStyle/>
                    <a:p>
                      <a:r>
                        <a:rPr lang="en-GB" sz="1400" b="1" i="1" dirty="0" smtClean="0"/>
                        <a:t>Updated operating</a:t>
                      </a:r>
                      <a:r>
                        <a:rPr lang="en-GB" sz="1400" b="1" i="1" baseline="0" dirty="0" smtClean="0"/>
                        <a:t> procedures</a:t>
                      </a:r>
                      <a:endParaRPr lang="en-GB" sz="1400" b="1" i="1" dirty="0"/>
                    </a:p>
                  </a:txBody>
                  <a:tcPr/>
                </a:tc>
                <a:tc>
                  <a:txBody>
                    <a:bodyPr/>
                    <a:lstStyle/>
                    <a:p>
                      <a:r>
                        <a:rPr lang="en-GB" sz="1400" baseline="0" dirty="0" smtClean="0"/>
                        <a:t>Staff readiness for FMD and compliance with professional standards</a:t>
                      </a:r>
                      <a:endParaRPr lang="en-GB" sz="1400" dirty="0"/>
                    </a:p>
                  </a:txBody>
                  <a:tcPr/>
                </a:tc>
                <a:tc>
                  <a:txBody>
                    <a:bodyPr/>
                    <a:lstStyle/>
                    <a:p>
                      <a:r>
                        <a:rPr lang="en-GB" sz="1400" dirty="0" smtClean="0"/>
                        <a:t>Pharmacists and pharmacy</a:t>
                      </a:r>
                      <a:r>
                        <a:rPr lang="en-GB" sz="1400" baseline="0" dirty="0" smtClean="0"/>
                        <a:t> teams</a:t>
                      </a:r>
                      <a:endParaRPr lang="en-GB" sz="1400" dirty="0"/>
                    </a:p>
                  </a:txBody>
                  <a:tcPr/>
                </a:tc>
                <a:tc>
                  <a:txBody>
                    <a:bodyPr/>
                    <a:lstStyle/>
                    <a:p>
                      <a:r>
                        <a:rPr lang="en-GB" sz="1400" dirty="0" smtClean="0">
                          <a:solidFill>
                            <a:srgbClr val="FF0000"/>
                          </a:solidFill>
                        </a:rPr>
                        <a:t>Still to do</a:t>
                      </a:r>
                      <a:endParaRPr lang="en-GB" sz="1400" dirty="0"/>
                    </a:p>
                  </a:txBody>
                  <a:tcPr/>
                </a:tc>
              </a:tr>
              <a:tr h="670092">
                <a:tc>
                  <a:txBody>
                    <a:bodyPr/>
                    <a:lstStyle/>
                    <a:p>
                      <a:r>
                        <a:rPr lang="en-GB" sz="1400" b="1" i="1" dirty="0" smtClean="0"/>
                        <a:t>Managing FMD incidents</a:t>
                      </a:r>
                      <a:endParaRPr lang="en-GB" sz="1400" b="1" i="1" dirty="0"/>
                    </a:p>
                  </a:txBody>
                  <a:tcPr/>
                </a:tc>
                <a:tc>
                  <a:txBody>
                    <a:bodyPr/>
                    <a:lstStyle/>
                    <a:p>
                      <a:r>
                        <a:rPr lang="en-GB" sz="1400" dirty="0" smtClean="0"/>
                        <a:t>Readiness for negative scans and how to respond</a:t>
                      </a:r>
                      <a:endParaRPr lang="en-GB" sz="1400" dirty="0"/>
                    </a:p>
                  </a:txBody>
                  <a:tcPr/>
                </a:tc>
                <a:tc>
                  <a:txBody>
                    <a:bodyPr/>
                    <a:lstStyle/>
                    <a:p>
                      <a:r>
                        <a:rPr lang="en-GB" sz="1400" dirty="0" smtClean="0"/>
                        <a:t>Pharmacists and pharmacy</a:t>
                      </a:r>
                      <a:r>
                        <a:rPr lang="en-GB" sz="1400" baseline="0" dirty="0" smtClean="0"/>
                        <a:t> teams</a:t>
                      </a:r>
                      <a:endParaRPr lang="en-GB" sz="1400" dirty="0"/>
                    </a:p>
                  </a:txBody>
                  <a:tcPr/>
                </a:tc>
                <a:tc>
                  <a:txBody>
                    <a:bodyPr/>
                    <a:lstStyle/>
                    <a:p>
                      <a:r>
                        <a:rPr lang="en-GB" sz="1400" dirty="0" smtClean="0">
                          <a:solidFill>
                            <a:srgbClr val="FF0000"/>
                          </a:solidFill>
                        </a:rPr>
                        <a:t>Still to do</a:t>
                      </a:r>
                      <a:endParaRPr lang="en-GB" sz="1400" dirty="0"/>
                    </a:p>
                  </a:txBody>
                  <a:tcPr/>
                </a:tc>
              </a:tr>
              <a:tr h="670092">
                <a:tc>
                  <a:txBody>
                    <a:bodyPr/>
                    <a:lstStyle/>
                    <a:p>
                      <a:r>
                        <a:rPr lang="en-GB" sz="1400" b="1" i="1" dirty="0" smtClean="0"/>
                        <a:t>FMD</a:t>
                      </a:r>
                      <a:r>
                        <a:rPr lang="en-GB" sz="1400" b="1" i="1" baseline="0" dirty="0" smtClean="0"/>
                        <a:t> i</a:t>
                      </a:r>
                      <a:r>
                        <a:rPr lang="en-GB" sz="1400" b="1" i="1" dirty="0" smtClean="0"/>
                        <a:t>nformation for patients and customers</a:t>
                      </a:r>
                      <a:endParaRPr lang="en-GB" sz="1400" b="1" i="1" dirty="0"/>
                    </a:p>
                  </a:txBody>
                  <a:tcPr/>
                </a:tc>
                <a:tc>
                  <a:txBody>
                    <a:bodyPr/>
                    <a:lstStyle/>
                    <a:p>
                      <a:r>
                        <a:rPr lang="en-GB" sz="1400" dirty="0" smtClean="0"/>
                        <a:t>Reassurance</a:t>
                      </a:r>
                      <a:r>
                        <a:rPr lang="en-GB" sz="1400" baseline="0" dirty="0" smtClean="0"/>
                        <a:t> on quality and standards</a:t>
                      </a:r>
                      <a:endParaRPr lang="en-GB" sz="14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400" dirty="0" smtClean="0"/>
                        <a:t>Pharmacists and pharmacy</a:t>
                      </a:r>
                      <a:r>
                        <a:rPr lang="en-GB" sz="1400" baseline="0" dirty="0" smtClean="0"/>
                        <a:t> teams</a:t>
                      </a:r>
                      <a:endParaRPr lang="en-GB" sz="1400" dirty="0" smtClean="0"/>
                    </a:p>
                  </a:txBody>
                  <a:tcPr/>
                </a:tc>
                <a:tc>
                  <a:txBody>
                    <a:bodyPr/>
                    <a:lstStyle/>
                    <a:p>
                      <a:r>
                        <a:rPr lang="en-GB" sz="1400" dirty="0" smtClean="0">
                          <a:solidFill>
                            <a:srgbClr val="FF0000"/>
                          </a:solidFill>
                        </a:rPr>
                        <a:t>Still to do</a:t>
                      </a:r>
                      <a:endParaRPr lang="en-GB" sz="1400" dirty="0"/>
                    </a:p>
                  </a:txBody>
                  <a:tcPr/>
                </a:tc>
              </a:tr>
            </a:tbl>
          </a:graphicData>
        </a:graphic>
      </p:graphicFrame>
    </p:spTree>
    <p:extLst>
      <p:ext uri="{BB962C8B-B14F-4D97-AF65-F5344CB8AC3E}">
        <p14:creationId xmlns:p14="http://schemas.microsoft.com/office/powerpoint/2010/main" val="7329022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0966" y="184581"/>
            <a:ext cx="7645833" cy="710769"/>
          </a:xfrm>
        </p:spPr>
        <p:txBody>
          <a:bodyPr/>
          <a:lstStyle/>
          <a:p>
            <a:r>
              <a:rPr lang="en-GB" dirty="0" smtClean="0"/>
              <a:t>Implementing FMD – what needs to happen?</a:t>
            </a:r>
            <a:endParaRPr lang="en-GB" dirty="0"/>
          </a:p>
        </p:txBody>
      </p:sp>
      <p:sp>
        <p:nvSpPr>
          <p:cNvPr id="3" name="Content Placeholder 2"/>
          <p:cNvSpPr>
            <a:spLocks noGrp="1"/>
          </p:cNvSpPr>
          <p:nvPr>
            <p:ph idx="1"/>
          </p:nvPr>
        </p:nvSpPr>
        <p:spPr>
          <a:xfrm>
            <a:off x="1040966" y="1230134"/>
            <a:ext cx="7645834" cy="5027891"/>
          </a:xfrm>
        </p:spPr>
        <p:txBody>
          <a:bodyPr>
            <a:normAutofit/>
          </a:bodyPr>
          <a:lstStyle/>
          <a:p>
            <a:pPr marL="342900" indent="-342900">
              <a:buFont typeface="Wingdings" panose="05000000000000000000" pitchFamily="2" charset="2"/>
              <a:buChar char="q"/>
            </a:pPr>
            <a:r>
              <a:rPr lang="en-GB" dirty="0" smtClean="0"/>
              <a:t>National Medicines Verification System to be set up</a:t>
            </a:r>
          </a:p>
          <a:p>
            <a:pPr marL="342900" indent="-342900">
              <a:buFont typeface="Wingdings" panose="05000000000000000000" pitchFamily="2" charset="2"/>
              <a:buChar char="q"/>
            </a:pPr>
            <a:r>
              <a:rPr lang="en-GB" dirty="0" smtClean="0"/>
              <a:t>Pilot verification systems in pharmacies, wholesalers, hospitals</a:t>
            </a:r>
          </a:p>
          <a:p>
            <a:pPr marL="342900" indent="-342900">
              <a:buFont typeface="Wingdings" panose="05000000000000000000" pitchFamily="2" charset="2"/>
              <a:buChar char="q"/>
            </a:pPr>
            <a:r>
              <a:rPr lang="en-GB" dirty="0" smtClean="0"/>
              <a:t>Integrate FMD verification software with existing systems</a:t>
            </a:r>
          </a:p>
          <a:p>
            <a:pPr marL="342900" indent="-342900">
              <a:buFont typeface="Wingdings" panose="05000000000000000000" pitchFamily="2" charset="2"/>
              <a:buChar char="q"/>
            </a:pPr>
            <a:r>
              <a:rPr lang="en-GB" dirty="0" smtClean="0"/>
              <a:t>Upgrade hardware (scanners) and IT connections</a:t>
            </a:r>
          </a:p>
          <a:p>
            <a:pPr marL="342900" indent="-342900">
              <a:buFont typeface="Wingdings" panose="05000000000000000000" pitchFamily="2" charset="2"/>
              <a:buChar char="q"/>
            </a:pPr>
            <a:r>
              <a:rPr lang="en-GB" dirty="0" smtClean="0"/>
              <a:t>Develop processes for authentication in day-to-day practice</a:t>
            </a:r>
          </a:p>
          <a:p>
            <a:pPr marL="342900" indent="-342900">
              <a:buFont typeface="Wingdings" panose="05000000000000000000" pitchFamily="2" charset="2"/>
              <a:buChar char="q"/>
            </a:pPr>
            <a:r>
              <a:rPr lang="en-GB" dirty="0" smtClean="0"/>
              <a:t>Develop procedures to deal with offline and “fail to authenticate”</a:t>
            </a:r>
          </a:p>
          <a:p>
            <a:pPr marL="342900" indent="-342900">
              <a:buFont typeface="Wingdings" panose="05000000000000000000" pitchFamily="2" charset="2"/>
              <a:buChar char="q"/>
            </a:pPr>
            <a:r>
              <a:rPr lang="en-GB" dirty="0" smtClean="0"/>
              <a:t>Establish governance, inspection and enforcement rules</a:t>
            </a:r>
          </a:p>
          <a:p>
            <a:pPr marL="342900" indent="-342900">
              <a:buFont typeface="Wingdings" panose="05000000000000000000" pitchFamily="2" charset="2"/>
              <a:buChar char="q"/>
            </a:pPr>
            <a:r>
              <a:rPr lang="en-GB" dirty="0" smtClean="0"/>
              <a:t>Explain to all in supply chain why, what and when of FMD</a:t>
            </a:r>
          </a:p>
          <a:p>
            <a:pPr marL="342900" indent="-342900">
              <a:buFont typeface="Wingdings" panose="05000000000000000000" pitchFamily="2" charset="2"/>
              <a:buChar char="q"/>
            </a:pPr>
            <a:r>
              <a:rPr lang="en-GB" dirty="0" smtClean="0"/>
              <a:t>Explain to public and media why, what and when</a:t>
            </a:r>
          </a:p>
          <a:p>
            <a:pPr marL="342900" indent="-342900">
              <a:buFont typeface="Wingdings" panose="05000000000000000000" pitchFamily="2" charset="2"/>
              <a:buChar char="q"/>
            </a:pPr>
            <a:r>
              <a:rPr lang="en-GB" dirty="0" smtClean="0"/>
              <a:t>Go live (2019) then iterate/develop</a:t>
            </a:r>
          </a:p>
          <a:p>
            <a:pPr marL="342900" indent="-342900">
              <a:buFont typeface="Wingdings" panose="05000000000000000000" pitchFamily="2" charset="2"/>
              <a:buChar char="q"/>
            </a:pPr>
            <a:r>
              <a:rPr lang="en-GB" dirty="0" smtClean="0"/>
              <a:t>… and lots, lots more</a:t>
            </a:r>
          </a:p>
        </p:txBody>
      </p:sp>
      <p:sp>
        <p:nvSpPr>
          <p:cNvPr id="5" name="Slide Number Placeholder 4"/>
          <p:cNvSpPr>
            <a:spLocks noGrp="1"/>
          </p:cNvSpPr>
          <p:nvPr>
            <p:ph type="sldNum" sz="quarter" idx="12"/>
          </p:nvPr>
        </p:nvSpPr>
        <p:spPr/>
        <p:txBody>
          <a:bodyPr/>
          <a:lstStyle/>
          <a:p>
            <a:fld id="{05530B4C-3CF7-F94D-8349-296E2D6C0A14}" type="slidenum">
              <a:rPr lang="en-US" smtClean="0"/>
              <a:t>19</a:t>
            </a:fld>
            <a:endParaRPr lang="en-US"/>
          </a:p>
        </p:txBody>
      </p:sp>
    </p:spTree>
    <p:extLst>
      <p:ext uri="{BB962C8B-B14F-4D97-AF65-F5344CB8AC3E}">
        <p14:creationId xmlns:p14="http://schemas.microsoft.com/office/powerpoint/2010/main" val="27592183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0966" y="184581"/>
            <a:ext cx="7645833" cy="748869"/>
          </a:xfrm>
        </p:spPr>
        <p:txBody>
          <a:bodyPr/>
          <a:lstStyle/>
          <a:p>
            <a:r>
              <a:rPr lang="en-GB" dirty="0" smtClean="0"/>
              <a:t>Implementing FMD – time for action is now</a:t>
            </a:r>
            <a:endParaRPr lang="en-GB" dirty="0"/>
          </a:p>
        </p:txBody>
      </p:sp>
      <p:sp>
        <p:nvSpPr>
          <p:cNvPr id="5" name="Slide Number Placeholder 4"/>
          <p:cNvSpPr>
            <a:spLocks noGrp="1"/>
          </p:cNvSpPr>
          <p:nvPr>
            <p:ph type="sldNum" sz="quarter" idx="12"/>
          </p:nvPr>
        </p:nvSpPr>
        <p:spPr/>
        <p:txBody>
          <a:bodyPr/>
          <a:lstStyle/>
          <a:p>
            <a:fld id="{05530B4C-3CF7-F94D-8349-296E2D6C0A14}" type="slidenum">
              <a:rPr lang="en-US" smtClean="0"/>
              <a:t>20</a:t>
            </a:fld>
            <a:endParaRPr lang="en-US"/>
          </a:p>
        </p:txBody>
      </p:sp>
      <p:pic>
        <p:nvPicPr>
          <p:cNvPr id="1026" name="Picture 2" descr="D:\Users\buissj\AppData\Local\Microsoft\Windows\Temporary Internet Files\Content.IE5\MUMONVD0\clock1[1].jpg"/>
          <p:cNvPicPr>
            <a:picLocks noGrp="1" noChangeAspect="1" noChangeArrowheads="1"/>
          </p:cNvPicPr>
          <p:nvPr>
            <p:ph idx="1"/>
          </p:nvPr>
        </p:nvPicPr>
        <p:blipFill rotWithShape="1">
          <a:blip r:embed="rId3" cstate="screen">
            <a:extLst>
              <a:ext uri="{28A0092B-C50C-407E-A947-70E740481C1C}">
                <a14:useLocalDpi xmlns:a14="http://schemas.microsoft.com/office/drawing/2010/main"/>
              </a:ext>
            </a:extLst>
          </a:blip>
          <a:srcRect/>
          <a:stretch/>
        </p:blipFill>
        <p:spPr bwMode="auto">
          <a:xfrm>
            <a:off x="1510609" y="1298863"/>
            <a:ext cx="5293820" cy="371994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381991" y="5018808"/>
            <a:ext cx="5725390" cy="646331"/>
          </a:xfrm>
          <a:prstGeom prst="rect">
            <a:avLst/>
          </a:prstGeom>
          <a:noFill/>
        </p:spPr>
        <p:txBody>
          <a:bodyPr wrap="square" rtlCol="0">
            <a:spAutoFit/>
          </a:bodyPr>
          <a:lstStyle/>
          <a:p>
            <a:pPr algn="ctr"/>
            <a:r>
              <a:rPr lang="en-GB" sz="3600" dirty="0" smtClean="0"/>
              <a:t>The clock is already ticking!</a:t>
            </a:r>
          </a:p>
        </p:txBody>
      </p:sp>
    </p:spTree>
    <p:extLst>
      <p:ext uri="{BB962C8B-B14F-4D97-AF65-F5344CB8AC3E}">
        <p14:creationId xmlns:p14="http://schemas.microsoft.com/office/powerpoint/2010/main" val="22576132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Questions and discussion</a:t>
            </a:r>
            <a:endParaRPr lang="en-US" dirty="0"/>
          </a:p>
        </p:txBody>
      </p:sp>
    </p:spTree>
    <p:extLst>
      <p:ext uri="{BB962C8B-B14F-4D97-AF65-F5344CB8AC3E}">
        <p14:creationId xmlns:p14="http://schemas.microsoft.com/office/powerpoint/2010/main" val="9960910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7025" y="2717075"/>
            <a:ext cx="8463283" cy="2283922"/>
          </a:xfrm>
        </p:spPr>
        <p:txBody>
          <a:bodyPr>
            <a:normAutofit fontScale="90000"/>
          </a:bodyPr>
          <a:lstStyle/>
          <a:p>
            <a:r>
              <a:rPr lang="en-US" dirty="0" smtClean="0"/>
              <a:t>For further details and updates:</a:t>
            </a:r>
            <a:br>
              <a:rPr lang="en-US" dirty="0" smtClean="0"/>
            </a:br>
            <a:r>
              <a:rPr lang="en-US" b="1" dirty="0" smtClean="0"/>
              <a:t>Jonathan Buisson </a:t>
            </a:r>
            <a:r>
              <a:rPr lang="en-US" sz="2700" b="1" dirty="0" smtClean="0"/>
              <a:t>MFRPSII </a:t>
            </a:r>
            <a:r>
              <a:rPr lang="en-US" sz="2700" b="1" dirty="0" err="1" smtClean="0"/>
              <a:t>MRPharmS</a:t>
            </a:r>
            <a:r>
              <a:rPr lang="en-US" dirty="0" smtClean="0"/>
              <a:t/>
            </a:r>
            <a:br>
              <a:rPr lang="en-US" dirty="0" smtClean="0"/>
            </a:br>
            <a:r>
              <a:rPr lang="en-GB" sz="2800" dirty="0"/>
              <a:t>FMD Communications Lead</a:t>
            </a:r>
            <a:r>
              <a:rPr lang="en-US" sz="2700" dirty="0" smtClean="0"/>
              <a:t/>
            </a:r>
            <a:br>
              <a:rPr lang="en-US" sz="2700" dirty="0" smtClean="0"/>
            </a:br>
            <a:r>
              <a:rPr lang="en-GB" sz="2800" dirty="0"/>
              <a:t>UK FMD Working Group for Community </a:t>
            </a:r>
            <a:r>
              <a:rPr lang="en-GB" sz="2800" dirty="0" smtClean="0"/>
              <a:t>Pharmacy</a:t>
            </a:r>
            <a:r>
              <a:rPr lang="en-US" dirty="0" smtClean="0"/>
              <a:t/>
            </a:r>
            <a:br>
              <a:rPr lang="en-US" dirty="0" smtClean="0"/>
            </a:br>
            <a:r>
              <a:rPr lang="en-US" sz="2400" dirty="0" smtClean="0"/>
              <a:t>(jonathan.buisson@wba.com)</a:t>
            </a:r>
            <a:endParaRPr lang="en-US" sz="2400" dirty="0"/>
          </a:p>
        </p:txBody>
      </p:sp>
    </p:spTree>
    <p:extLst>
      <p:ext uri="{BB962C8B-B14F-4D97-AF65-F5344CB8AC3E}">
        <p14:creationId xmlns:p14="http://schemas.microsoft.com/office/powerpoint/2010/main" val="1694354920"/>
      </p:ext>
    </p:extLst>
  </p:cSld>
  <p:clrMapOvr>
    <a:masterClrMapping/>
  </p:clrMapOvr>
  <p:timing>
    <p:tnLst>
      <p:par>
        <p:cTn id="1" dur="indefinite" restart="never" nodeType="tmRoot"/>
      </p:par>
    </p:tnLst>
  </p:timing>
</p:sld>
</file>

<file path=ppt/theme/theme1.xml><?xml version="1.0" encoding="utf-8"?>
<a:theme xmlns:a="http://schemas.openxmlformats.org/drawingml/2006/main" name="UK_FMD master">
  <a:themeElements>
    <a:clrScheme name="UK FMD">
      <a:dk1>
        <a:srgbClr val="212C64"/>
      </a:dk1>
      <a:lt1>
        <a:sysClr val="window" lastClr="FFFFFF"/>
      </a:lt1>
      <a:dk2>
        <a:srgbClr val="56AEE1"/>
      </a:dk2>
      <a:lt2>
        <a:srgbClr val="56AEE1"/>
      </a:lt2>
      <a:accent1>
        <a:srgbClr val="09891E"/>
      </a:accent1>
      <a:accent2>
        <a:srgbClr val="0ECC2E"/>
      </a:accent2>
      <a:accent3>
        <a:srgbClr val="8FADDA"/>
      </a:accent3>
      <a:accent4>
        <a:srgbClr val="000000"/>
      </a:accent4>
      <a:accent5>
        <a:srgbClr val="7F7F7F"/>
      </a:accent5>
      <a:accent6>
        <a:srgbClr val="C3092B"/>
      </a:accent6>
      <a:hlink>
        <a:srgbClr val="42BDEF"/>
      </a:hlink>
      <a:folHlink>
        <a:srgbClr val="A7A7A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tx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600" dirty="0" err="1" smtClean="0">
            <a:latin typeface="+mn-lt"/>
          </a:defRPr>
        </a:defPPr>
      </a:lstStyle>
    </a:txDef>
  </a:objectDefaults>
  <a:extraClrSchemeLst/>
  <a:extLst>
    <a:ext uri="{05A4C25C-085E-4340-85A3-A5531E510DB2}">
      <thm15:themeFamily xmlns:thm15="http://schemas.microsoft.com/office/thememl/2012/main" name="Presentation1" id="{9B9E11E9-245E-44DF-9178-5794D55A0024}" vid="{4C294594-3A83-460A-85B8-647BB2D6F53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3118</TotalTime>
  <Words>3941</Words>
  <Application>Microsoft Office PowerPoint</Application>
  <PresentationFormat>On-screen Show (4:3)</PresentationFormat>
  <Paragraphs>346</Paragraphs>
  <Slides>22</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Lucida Grande</vt:lpstr>
      <vt:lpstr>Wingdings</vt:lpstr>
      <vt:lpstr>UK_FMD master</vt:lpstr>
      <vt:lpstr>FMD progress update Implementing the EU Falsified Medicines Directive in the UK</vt:lpstr>
      <vt:lpstr>PowerPoint Presentation</vt:lpstr>
      <vt:lpstr>FMD timeline and concept</vt:lpstr>
      <vt:lpstr>Falsified Medicines Directive (FMD) timeline</vt:lpstr>
      <vt:lpstr>FMD and safety features</vt:lpstr>
      <vt:lpstr>FMD concept for verification</vt:lpstr>
      <vt:lpstr>PowerPoint Presentation</vt:lpstr>
      <vt:lpstr>FMD implementation – key players</vt:lpstr>
      <vt:lpstr>European Stakeholder Model and EMVO</vt:lpstr>
      <vt:lpstr>SecurMed UK – the UK’s NMVO</vt:lpstr>
      <vt:lpstr>UK FMD Working Group for Community Pharmacy</vt:lpstr>
      <vt:lpstr>FMD Implementation Advisory Board</vt:lpstr>
      <vt:lpstr>Implementing FMD – what happens next? </vt:lpstr>
      <vt:lpstr>FMD timeline for the UK</vt:lpstr>
      <vt:lpstr>What about Brexit?</vt:lpstr>
      <vt:lpstr>FMD “flexibilities”</vt:lpstr>
      <vt:lpstr>FMD – emerging key issues for pharmacies</vt:lpstr>
      <vt:lpstr>Summary FMD readiness checklist for pharmacies</vt:lpstr>
      <vt:lpstr>Implementing FMD – what needs to happen?</vt:lpstr>
      <vt:lpstr>Implementing FMD – time for action is now</vt:lpstr>
      <vt:lpstr>Questions and discussion</vt:lpstr>
      <vt:lpstr>For further details and updates: Jonathan Buisson MFRPSII MRPharmS FMD Communications Lead UK FMD Working Group for Community Pharmacy (jonathan.buisson@wba.com)</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Jim Hatch</dc:creator>
  <cp:lastModifiedBy>Jonathan Buisson</cp:lastModifiedBy>
  <cp:revision>201</cp:revision>
  <cp:lastPrinted>2015-10-23T14:33:03Z</cp:lastPrinted>
  <dcterms:created xsi:type="dcterms:W3CDTF">2015-01-13T15:56:49Z</dcterms:created>
  <dcterms:modified xsi:type="dcterms:W3CDTF">2017-12-08T11:29:15Z</dcterms:modified>
</cp:coreProperties>
</file>